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8"/>
  </p:notesMasterIdLst>
  <p:sldIdLst>
    <p:sldId id="305" r:id="rId2"/>
    <p:sldId id="287" r:id="rId3"/>
    <p:sldId id="307" r:id="rId4"/>
    <p:sldId id="309" r:id="rId5"/>
    <p:sldId id="284" r:id="rId6"/>
    <p:sldId id="283" r:id="rId7"/>
    <p:sldId id="257" r:id="rId8"/>
    <p:sldId id="262" r:id="rId9"/>
    <p:sldId id="311" r:id="rId10"/>
    <p:sldId id="263" r:id="rId11"/>
    <p:sldId id="275" r:id="rId12"/>
    <p:sldId id="276" r:id="rId13"/>
    <p:sldId id="258" r:id="rId14"/>
    <p:sldId id="285" r:id="rId15"/>
    <p:sldId id="280" r:id="rId16"/>
    <p:sldId id="288" r:id="rId17"/>
    <p:sldId id="289" r:id="rId18"/>
    <p:sldId id="290" r:id="rId19"/>
    <p:sldId id="291" r:id="rId20"/>
    <p:sldId id="292" r:id="rId21"/>
    <p:sldId id="277" r:id="rId22"/>
    <p:sldId id="272" r:id="rId23"/>
    <p:sldId id="300" r:id="rId24"/>
    <p:sldId id="286" r:id="rId25"/>
    <p:sldId id="278" r:id="rId26"/>
    <p:sldId id="293" r:id="rId27"/>
    <p:sldId id="294" r:id="rId28"/>
    <p:sldId id="295" r:id="rId29"/>
    <p:sldId id="274" r:id="rId30"/>
    <p:sldId id="297" r:id="rId31"/>
    <p:sldId id="298" r:id="rId32"/>
    <p:sldId id="301" r:id="rId33"/>
    <p:sldId id="299" r:id="rId34"/>
    <p:sldId id="310" r:id="rId35"/>
    <p:sldId id="303" r:id="rId36"/>
    <p:sldId id="3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9" autoAdjust="0"/>
    <p:restoredTop sz="92833" autoAdjust="0"/>
  </p:normalViewPr>
  <p:slideViewPr>
    <p:cSldViewPr>
      <p:cViewPr varScale="1">
        <p:scale>
          <a:sx n="85" d="100"/>
          <a:sy n="85" d="100"/>
        </p:scale>
        <p:origin x="-1302" y="-90"/>
      </p:cViewPr>
      <p:guideLst>
        <p:guide orient="horz" pos="2160"/>
        <p:guide pos="2880"/>
      </p:guideLst>
    </p:cSldViewPr>
  </p:slideViewPr>
  <p:outlineViewPr>
    <p:cViewPr>
      <p:scale>
        <a:sx n="33" d="100"/>
        <a:sy n="33" d="100"/>
      </p:scale>
      <p:origin x="48" y="1060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22E78-0D24-4F31-B45D-ED8163565BAC}" type="datetimeFigureOut">
              <a:rPr lang="en-US" smtClean="0"/>
              <a:pPr/>
              <a:t>10/12/2010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3C1E4-05D0-4297-A174-F7351505A3E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4D9191-F5BB-429F-A5E8-C588F7417AD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493228-EA2D-4EF3-84A8-B274D9B72B7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E0A730-FA13-42E7-ACE2-712735BB0B5F}"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493228-EA2D-4EF3-84A8-B274D9B72B7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3C1E4-05D0-4297-A174-F7351505A3E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8" name="Slide Number Placeholder 7"/>
          <p:cNvSpPr>
            <a:spLocks noGrp="1"/>
          </p:cNvSpPr>
          <p:nvPr>
            <p:ph type="sldNum" sz="quarter" idx="11"/>
          </p:nvPr>
        </p:nvSpPr>
        <p:spPr/>
        <p:txBody>
          <a:bodyPr/>
          <a:lstStyle/>
          <a:p>
            <a:fld id="{7931B37D-D6EA-4536-9EB9-515D066E911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E2EE85-927E-4FDA-998C-111B4A3352BC}" type="datetimeFigureOut">
              <a:rPr lang="en-US" smtClean="0"/>
              <a:pPr/>
              <a:t>10/12/2010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7931B37D-D6EA-4536-9EB9-515D066E91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3E2EE85-927E-4FDA-998C-111B4A3352BC}" type="datetimeFigureOut">
              <a:rPr lang="en-US" smtClean="0"/>
              <a:pPr/>
              <a:t>10/12/2010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31B37D-D6EA-4536-9EB9-515D066E91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3E2EE85-927E-4FDA-998C-111B4A3352BC}" type="datetimeFigureOut">
              <a:rPr lang="en-US" smtClean="0"/>
              <a:pPr/>
              <a:t>10/12/2010</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931B37D-D6EA-4536-9EB9-515D066E911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mailto:info@carlemuseum.org" TargetMode="External"/><Relationship Id="rId7"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www.beitahavah.org/" TargetMode="External"/><Relationship Id="rId5" Type="http://schemas.openxmlformats.org/officeDocument/2006/relationships/hyperlink" Target="mailto:info@beitahavah.org" TargetMode="External"/><Relationship Id="rId4" Type="http://schemas.openxmlformats.org/officeDocument/2006/relationships/hyperlink" Target="http://www.carlemuseum.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mazon.com/gp/product/images/1580131271/ref=dp_image_0?ie=UTF8&amp;n=283155&amp;s=books"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amazon.com/gp/product/images/0823419525/ref=dp_image_z_0?ie=UTF8&amp;n=283155&amp;s=books" TargetMode="External"/><Relationship Id="rId5" Type="http://schemas.openxmlformats.org/officeDocument/2006/relationships/image" Target="../media/image4.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bwMode="auto">
          <a:noFill/>
        </p:spPr>
        <p:txBody>
          <a:bodyPr vert="horz" wrap="square" lIns="91440" tIns="45720" bIns="45720" numCol="1" anchorCtr="0" compatLnSpc="1">
            <a:prstTxWarp prst="textNoShape">
              <a:avLst/>
            </a:prstTxWarp>
            <a:normAutofit fontScale="90000"/>
          </a:bodyPr>
          <a:lstStyle/>
          <a:p>
            <a:pPr algn="ctr"/>
            <a:r>
              <a:rPr lang="en-US" sz="4200" dirty="0" smtClean="0">
                <a:effectLst/>
              </a:rPr>
              <a:t>All Around the Year</a:t>
            </a:r>
            <a:br>
              <a:rPr lang="en-US" sz="4200" dirty="0" smtClean="0">
                <a:effectLst/>
              </a:rPr>
            </a:br>
            <a:r>
              <a:rPr lang="en-US" sz="4200" dirty="0" smtClean="0">
                <a:effectLst/>
              </a:rPr>
              <a:t>With The PJ Library</a:t>
            </a:r>
            <a:r>
              <a:rPr lang="en-US" sz="2400" dirty="0" smtClean="0">
                <a:effectLst/>
              </a:rPr>
              <a:t> </a:t>
            </a:r>
          </a:p>
        </p:txBody>
      </p:sp>
      <p:sp>
        <p:nvSpPr>
          <p:cNvPr id="71683" name="Rectangle 3"/>
          <p:cNvSpPr>
            <a:spLocks noGrp="1"/>
          </p:cNvSpPr>
          <p:nvPr>
            <p:ph type="body" idx="4294967295"/>
          </p:nvPr>
        </p:nvSpPr>
        <p:spPr>
          <a:xfrm>
            <a:off x="457200" y="1646238"/>
            <a:ext cx="8229600" cy="1477962"/>
          </a:xfrm>
        </p:spPr>
        <p:txBody>
          <a:bodyPr/>
          <a:lstStyle/>
          <a:p>
            <a:pPr algn="ctr">
              <a:lnSpc>
                <a:spcPct val="80000"/>
              </a:lnSpc>
              <a:spcBef>
                <a:spcPct val="50000"/>
              </a:spcBef>
              <a:buFontTx/>
              <a:buNone/>
            </a:pPr>
            <a:r>
              <a:rPr lang="en-US" sz="1800" dirty="0" smtClean="0"/>
              <a:t>Second in a Series of Monthly Webinars</a:t>
            </a:r>
          </a:p>
          <a:p>
            <a:pPr algn="ctr">
              <a:lnSpc>
                <a:spcPct val="80000"/>
              </a:lnSpc>
              <a:spcBef>
                <a:spcPct val="50000"/>
              </a:spcBef>
              <a:buFontTx/>
              <a:buNone/>
            </a:pPr>
            <a:r>
              <a:rPr lang="en-US" sz="1800" dirty="0" smtClean="0"/>
              <a:t>Tuesday,  October 12, 2010</a:t>
            </a:r>
          </a:p>
          <a:p>
            <a:pPr algn="ctr">
              <a:lnSpc>
                <a:spcPct val="80000"/>
              </a:lnSpc>
              <a:spcBef>
                <a:spcPct val="50000"/>
              </a:spcBef>
              <a:buFontTx/>
              <a:buNone/>
            </a:pPr>
            <a:r>
              <a:rPr lang="en-US" sz="1800" dirty="0" smtClean="0"/>
              <a:t>Offered by Hebrew College</a:t>
            </a:r>
          </a:p>
          <a:p>
            <a:pPr algn="ctr">
              <a:lnSpc>
                <a:spcPct val="80000"/>
              </a:lnSpc>
              <a:spcBef>
                <a:spcPct val="50000"/>
              </a:spcBef>
              <a:buFontTx/>
              <a:buNone/>
            </a:pPr>
            <a:r>
              <a:rPr lang="en-US" sz="1800" dirty="0" smtClean="0"/>
              <a:t>Vivian Newman, Instructor</a:t>
            </a:r>
          </a:p>
          <a:p>
            <a:pPr algn="ctr">
              <a:lnSpc>
                <a:spcPct val="80000"/>
              </a:lnSpc>
              <a:spcBef>
                <a:spcPct val="50000"/>
              </a:spcBef>
              <a:buFontTx/>
              <a:buNone/>
            </a:pPr>
            <a:endParaRPr lang="en-US" sz="1800" dirty="0" smtClean="0"/>
          </a:p>
          <a:p>
            <a:endParaRPr lang="en-US" dirty="0" smtClean="0"/>
          </a:p>
        </p:txBody>
      </p:sp>
      <p:sp>
        <p:nvSpPr>
          <p:cNvPr id="71685" name="Rectangle 3"/>
          <p:cNvSpPr>
            <a:spLocks/>
          </p:cNvSpPr>
          <p:nvPr/>
        </p:nvSpPr>
        <p:spPr bwMode="auto">
          <a:xfrm>
            <a:off x="457200" y="3352800"/>
            <a:ext cx="8153400" cy="533400"/>
          </a:xfrm>
          <a:prstGeom prst="rect">
            <a:avLst/>
          </a:prstGeom>
          <a:noFill/>
          <a:ln w="9525">
            <a:noFill/>
            <a:miter lim="800000"/>
            <a:headEnd/>
            <a:tailEnd/>
          </a:ln>
        </p:spPr>
        <p:txBody>
          <a:bodyPr/>
          <a:lstStyle/>
          <a:p>
            <a:pPr marL="292100" indent="-292100" algn="ctr">
              <a:lnSpc>
                <a:spcPct val="80000"/>
              </a:lnSpc>
              <a:spcBef>
                <a:spcPct val="50000"/>
              </a:spcBef>
              <a:buClr>
                <a:schemeClr val="accent1"/>
              </a:buClr>
              <a:buSzPct val="70000"/>
            </a:pPr>
            <a:r>
              <a:rPr lang="en-US" sz="2500" dirty="0" smtClean="0">
                <a:solidFill>
                  <a:srgbClr val="FFFF00"/>
                </a:solidFill>
                <a:latin typeface="Rockwell" pitchFamily="18" charset="0"/>
              </a:rPr>
              <a:t>We recommend </a:t>
            </a:r>
            <a:r>
              <a:rPr lang="en-US" sz="2500" u="sng" dirty="0" smtClean="0">
                <a:solidFill>
                  <a:srgbClr val="FFFF00"/>
                </a:solidFill>
                <a:latin typeface="Rockwell" pitchFamily="18" charset="0"/>
              </a:rPr>
              <a:t>using </a:t>
            </a:r>
            <a:r>
              <a:rPr lang="en-US" sz="2500" u="sng" dirty="0">
                <a:solidFill>
                  <a:srgbClr val="FFFF00"/>
                </a:solidFill>
                <a:latin typeface="Rockwell" pitchFamily="18" charset="0"/>
              </a:rPr>
              <a:t>the telephone for audio</a:t>
            </a:r>
            <a:r>
              <a:rPr lang="en-US" sz="2500" dirty="0">
                <a:solidFill>
                  <a:srgbClr val="FFFF00"/>
                </a:solidFill>
                <a:latin typeface="Rockwell" pitchFamily="18" charset="0"/>
              </a:rPr>
              <a:t>. </a:t>
            </a:r>
          </a:p>
          <a:p>
            <a:pPr marL="292100" indent="-292100">
              <a:lnSpc>
                <a:spcPct val="80000"/>
              </a:lnSpc>
              <a:buClr>
                <a:schemeClr val="accent1"/>
              </a:buClr>
              <a:buSzPct val="70000"/>
              <a:buFont typeface="Wingdings 2" pitchFamily="18" charset="2"/>
              <a:buChar char=""/>
            </a:pPr>
            <a:endParaRPr lang="en-US" sz="1600" dirty="0">
              <a:solidFill>
                <a:srgbClr val="FFFF00"/>
              </a:solidFill>
              <a:latin typeface="Rockwell" pitchFamily="18" charset="0"/>
            </a:endParaRPr>
          </a:p>
        </p:txBody>
      </p:sp>
      <p:sp>
        <p:nvSpPr>
          <p:cNvPr id="71686" name="Text Box 6"/>
          <p:cNvSpPr txBox="1">
            <a:spLocks noChangeArrowheads="1"/>
          </p:cNvSpPr>
          <p:nvPr/>
        </p:nvSpPr>
        <p:spPr bwMode="auto">
          <a:xfrm>
            <a:off x="2362200" y="4038600"/>
            <a:ext cx="5181600" cy="1892826"/>
          </a:xfrm>
          <a:prstGeom prst="rect">
            <a:avLst/>
          </a:prstGeom>
          <a:noFill/>
          <a:ln w="9525" algn="ctr">
            <a:noFill/>
            <a:miter lim="800000"/>
            <a:headEnd/>
            <a:tailEnd/>
          </a:ln>
        </p:spPr>
        <p:txBody>
          <a:bodyPr>
            <a:spAutoFit/>
          </a:bodyPr>
          <a:lstStyle/>
          <a:p>
            <a:pPr marL="346075" indent="-346075">
              <a:spcBef>
                <a:spcPct val="50000"/>
              </a:spcBef>
              <a:buFontTx/>
              <a:buAutoNum type="arabicPeriod"/>
            </a:pPr>
            <a:r>
              <a:rPr lang="en-US" b="1" dirty="0">
                <a:ea typeface="ＭＳ Ｐゴシック"/>
                <a:cs typeface="ＭＳ Ｐゴシック"/>
              </a:rPr>
              <a:t>Select ‘Use Telephone’ under the Audio settings.</a:t>
            </a:r>
          </a:p>
          <a:p>
            <a:pPr marL="346075" indent="-346075">
              <a:spcBef>
                <a:spcPct val="50000"/>
              </a:spcBef>
              <a:buFontTx/>
              <a:buAutoNum type="arabicPeriod"/>
            </a:pPr>
            <a:r>
              <a:rPr lang="en-US" b="1" dirty="0">
                <a:ea typeface="ＭＳ Ｐゴシック"/>
                <a:cs typeface="ＭＳ Ｐゴシック"/>
              </a:rPr>
              <a:t>Dial the number shown in the audio tab.  </a:t>
            </a:r>
          </a:p>
          <a:p>
            <a:pPr marL="346075" indent="-346075">
              <a:spcBef>
                <a:spcPct val="50000"/>
              </a:spcBef>
              <a:buFontTx/>
              <a:buAutoNum type="arabicPeriod"/>
            </a:pPr>
            <a:r>
              <a:rPr lang="en-US" b="1" dirty="0">
                <a:ea typeface="ＭＳ Ｐゴシック"/>
                <a:cs typeface="ＭＳ Ｐゴシック"/>
              </a:rPr>
              <a:t>Enter Access Code when asked.</a:t>
            </a:r>
          </a:p>
          <a:p>
            <a:pPr marL="346075" indent="-346075">
              <a:spcBef>
                <a:spcPct val="50000"/>
              </a:spcBef>
              <a:buFontTx/>
              <a:buAutoNum type="arabicPeriod"/>
            </a:pPr>
            <a:r>
              <a:rPr lang="en-US" b="1" dirty="0">
                <a:ea typeface="ＭＳ Ｐゴシック"/>
                <a:cs typeface="ＭＳ Ｐゴシック"/>
              </a:rPr>
              <a:t>Enter Audio PIN</a:t>
            </a:r>
            <a:r>
              <a:rPr lang="en-US" b="1" dirty="0" smtClean="0">
                <a:ea typeface="ＭＳ Ｐゴシック"/>
                <a:cs typeface="ＭＳ Ｐゴシック"/>
              </a:rPr>
              <a:t>.</a:t>
            </a:r>
            <a:endParaRPr lang="en-US" b="1" dirty="0">
              <a:ea typeface="ＭＳ Ｐゴシック"/>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4400" dirty="0" smtClean="0">
                <a:solidFill>
                  <a:srgbClr val="00B0F0"/>
                </a:solidFill>
              </a:rPr>
              <a:t>More Hanukkah Sources</a:t>
            </a:r>
            <a:endParaRPr lang="en-US" sz="4400" dirty="0">
              <a:solidFill>
                <a:srgbClr val="00B0F0"/>
              </a:solidFill>
            </a:endParaRPr>
          </a:p>
        </p:txBody>
      </p:sp>
      <p:sp>
        <p:nvSpPr>
          <p:cNvPr id="3" name="Content Placeholder 2"/>
          <p:cNvSpPr>
            <a:spLocks noGrp="1"/>
          </p:cNvSpPr>
          <p:nvPr>
            <p:ph idx="1"/>
          </p:nvPr>
        </p:nvSpPr>
        <p:spPr>
          <a:xfrm>
            <a:off x="0" y="1219200"/>
            <a:ext cx="9144000" cy="4906963"/>
          </a:xfrm>
        </p:spPr>
        <p:txBody>
          <a:bodyPr>
            <a:normAutofit fontScale="92500" lnSpcReduction="20000"/>
          </a:bodyPr>
          <a:lstStyle/>
          <a:p>
            <a:pPr lvl="1">
              <a:buFont typeface="Wingdings" pitchFamily="2" charset="2"/>
              <a:buChar char="§"/>
            </a:pPr>
            <a:r>
              <a:rPr lang="en-US" sz="2000" i="1" dirty="0" smtClean="0"/>
              <a:t>Babylonian Talmud, Shabbat 21b</a:t>
            </a:r>
            <a:r>
              <a:rPr lang="en-US" sz="2000" dirty="0" smtClean="0"/>
              <a:t> </a:t>
            </a:r>
          </a:p>
          <a:p>
            <a:pPr lvl="2">
              <a:buNone/>
            </a:pPr>
            <a:r>
              <a:rPr lang="en-US" dirty="0" smtClean="0"/>
              <a:t>  	</a:t>
            </a:r>
            <a:r>
              <a:rPr lang="en-US" sz="2600" dirty="0" smtClean="0"/>
              <a:t> 	 What is the reason for Chanukah? For our Rabbis 	taught:  On the twenty-fifth day of Kislev the eight 	days of Chanukah begin… For when the Greeks 	entered the Temple, they defiled all the oils therein, 	and when the Hasmonean dynasty prevailed and 	defeated them, they made search and found only 	one cruse of oil which lay with the seal of the High 	Priest, but which contained sufficient [oil] for one 	day's lighting only; yet a miracle was wrought therein 	and they lit the lamp therewith for eight days. The 	following year these days were declared a Festival 	with the recitation of Hallel (hymns of praise) and 	thanksgiving." </a:t>
            </a:r>
          </a:p>
          <a:p>
            <a:pPr>
              <a:buNone/>
            </a:pPr>
            <a:r>
              <a:rPr lang="en-US" sz="2400" dirty="0" smtClean="0"/>
              <a:t/>
            </a:r>
            <a:br>
              <a:rPr lang="en-US" sz="2400" dirty="0" smtClean="0"/>
            </a:br>
            <a:endParaRPr lang="en-US" sz="2400" dirty="0" smtClean="0"/>
          </a:p>
          <a:p>
            <a:endParaRPr lang="en-US" dirty="0"/>
          </a:p>
        </p:txBody>
      </p:sp>
      <p:pic>
        <p:nvPicPr>
          <p:cNvPr id="4101" name="Picture 5" descr="http://w3.clhosting.org/media/images/160139.jpg"/>
          <p:cNvPicPr>
            <a:picLocks noChangeAspect="1" noChangeArrowheads="1"/>
          </p:cNvPicPr>
          <p:nvPr/>
        </p:nvPicPr>
        <p:blipFill>
          <a:blip r:embed="rId3" cstate="print"/>
          <a:srcRect/>
          <a:stretch>
            <a:fillRect/>
          </a:stretch>
        </p:blipFill>
        <p:spPr bwMode="auto">
          <a:xfrm>
            <a:off x="457200" y="1981200"/>
            <a:ext cx="1066800" cy="2362199"/>
          </a:xfrm>
          <a:prstGeom prst="round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solidFill>
                  <a:srgbClr val="00B0F0"/>
                </a:solidFill>
              </a:rPr>
              <a:t>Some Themes of Hanukkah</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r>
              <a:rPr lang="en-US" dirty="0" smtClean="0"/>
              <a:t>Religious Freedom</a:t>
            </a:r>
          </a:p>
          <a:p>
            <a:pPr>
              <a:buFont typeface="Wingdings" pitchFamily="2" charset="2"/>
              <a:buChar char="§"/>
            </a:pPr>
            <a:endParaRPr lang="en-US" dirty="0" smtClean="0"/>
          </a:p>
          <a:p>
            <a:pPr>
              <a:buFont typeface="Wingdings" pitchFamily="2" charset="2"/>
              <a:buChar char="§"/>
            </a:pPr>
            <a:r>
              <a:rPr lang="en-US" dirty="0" smtClean="0"/>
              <a:t>Toleration and respect</a:t>
            </a:r>
          </a:p>
          <a:p>
            <a:pPr>
              <a:buNone/>
            </a:pPr>
            <a:r>
              <a:rPr lang="en-US" dirty="0" smtClean="0"/>
              <a:t>    for all religions</a:t>
            </a:r>
          </a:p>
          <a:p>
            <a:pPr>
              <a:buNone/>
            </a:pPr>
            <a:endParaRPr lang="en-US" dirty="0" smtClean="0"/>
          </a:p>
          <a:p>
            <a:pPr>
              <a:buFont typeface="Wingdings" pitchFamily="2" charset="2"/>
              <a:buChar char="§"/>
            </a:pPr>
            <a:r>
              <a:rPr lang="en-US" dirty="0" smtClean="0"/>
              <a:t>Awareness of the miracles-both large and small within one’s life</a:t>
            </a:r>
          </a:p>
          <a:p>
            <a:pPr>
              <a:buNone/>
            </a:pPr>
            <a:endParaRPr lang="en-US" dirty="0" smtClean="0"/>
          </a:p>
          <a:p>
            <a:pPr>
              <a:buFont typeface="Wingdings" pitchFamily="2" charset="2"/>
              <a:buChar char="§"/>
            </a:pPr>
            <a:r>
              <a:rPr lang="en-US" dirty="0" smtClean="0"/>
              <a:t>Optimism, hope</a:t>
            </a:r>
          </a:p>
          <a:p>
            <a:pPr>
              <a:buFont typeface="Wingdings" pitchFamily="2" charset="2"/>
              <a:buChar char="§"/>
            </a:pPr>
            <a:endParaRPr lang="en-US" dirty="0" smtClean="0"/>
          </a:p>
          <a:p>
            <a:pPr>
              <a:buFont typeface="Wingdings" pitchFamily="2" charset="2"/>
              <a:buChar char="§"/>
            </a:pPr>
            <a:r>
              <a:rPr lang="en-US" dirty="0" smtClean="0"/>
              <a:t>Courage and perseverance in the face of challenges</a:t>
            </a:r>
          </a:p>
          <a:p>
            <a:pPr>
              <a:buNone/>
            </a:pPr>
            <a:endParaRPr lang="en-US" dirty="0" smtClean="0"/>
          </a:p>
          <a:p>
            <a:pPr>
              <a:buFont typeface="Wingdings" pitchFamily="2" charset="2"/>
              <a:buChar char="§"/>
            </a:pPr>
            <a:r>
              <a:rPr lang="en-US" dirty="0" smtClean="0"/>
              <a:t>Centrality of the home/family in Jewish life</a:t>
            </a:r>
          </a:p>
        </p:txBody>
      </p:sp>
      <p:pic>
        <p:nvPicPr>
          <p:cNvPr id="2050" name="Picture 2" descr="C:\Users\morahvivian\Pictures\stick drawing chanukah.jpg"/>
          <p:cNvPicPr>
            <a:picLocks noChangeAspect="1" noChangeArrowheads="1"/>
          </p:cNvPicPr>
          <p:nvPr/>
        </p:nvPicPr>
        <p:blipFill>
          <a:blip r:embed="rId3" cstate="print"/>
          <a:srcRect l="7619" t="19047" r="4762" b="23810"/>
          <a:stretch>
            <a:fillRect/>
          </a:stretch>
        </p:blipFill>
        <p:spPr bwMode="auto">
          <a:xfrm>
            <a:off x="4191000" y="1600200"/>
            <a:ext cx="1981200" cy="1371600"/>
          </a:xfrm>
          <a:prstGeom prst="round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solidFill>
                  <a:srgbClr val="00B0F0"/>
                </a:solidFill>
              </a:rPr>
              <a:t>Methods for Conveying the Lessons/Themes of Hanukkah</a:t>
            </a:r>
            <a:endParaRPr lang="en-US" dirty="0">
              <a:solidFill>
                <a:srgbClr val="00B0F0"/>
              </a:solidFill>
            </a:endParaRPr>
          </a:p>
        </p:txBody>
      </p:sp>
      <p:sp>
        <p:nvSpPr>
          <p:cNvPr id="3" name="Content Placeholder 2"/>
          <p:cNvSpPr>
            <a:spLocks noGrp="1"/>
          </p:cNvSpPr>
          <p:nvPr>
            <p:ph idx="1"/>
          </p:nvPr>
        </p:nvSpPr>
        <p:spPr>
          <a:xfrm>
            <a:off x="457200" y="1600201"/>
            <a:ext cx="7924800" cy="3886199"/>
          </a:xfrm>
        </p:spPr>
        <p:txBody>
          <a:bodyPr>
            <a:normAutofit fontScale="77500" lnSpcReduction="20000"/>
          </a:bodyPr>
          <a:lstStyle/>
          <a:p>
            <a:pPr>
              <a:buNone/>
            </a:pPr>
            <a:endParaRPr lang="en-US" dirty="0" smtClean="0"/>
          </a:p>
          <a:p>
            <a:pPr>
              <a:buFont typeface="Wingdings" pitchFamily="2" charset="2"/>
              <a:buChar char="§"/>
            </a:pPr>
            <a:r>
              <a:rPr lang="en-US" dirty="0" smtClean="0"/>
              <a:t>Sharing of a PJ Library Book</a:t>
            </a:r>
          </a:p>
          <a:p>
            <a:pPr>
              <a:buNone/>
            </a:pPr>
            <a:endParaRPr lang="en-US" dirty="0" smtClean="0"/>
          </a:p>
          <a:p>
            <a:pPr>
              <a:buFont typeface="Wingdings" pitchFamily="2" charset="2"/>
              <a:buChar char="§"/>
            </a:pPr>
            <a:r>
              <a:rPr lang="en-US" b="1" i="1" dirty="0" smtClean="0">
                <a:solidFill>
                  <a:srgbClr val="00B0F0"/>
                </a:solidFill>
              </a:rPr>
              <a:t>Developmentally- Appropriate</a:t>
            </a:r>
          </a:p>
          <a:p>
            <a:pPr>
              <a:buNone/>
            </a:pPr>
            <a:r>
              <a:rPr lang="en-US" b="1" i="1" dirty="0" smtClean="0">
                <a:solidFill>
                  <a:srgbClr val="00B0F0"/>
                </a:solidFill>
              </a:rPr>
              <a:t>     Activities</a:t>
            </a:r>
            <a:endParaRPr lang="en-US" b="1" dirty="0" smtClean="0">
              <a:solidFill>
                <a:srgbClr val="00B0F0"/>
              </a:solidFill>
            </a:endParaRPr>
          </a:p>
          <a:p>
            <a:pPr>
              <a:buFont typeface="Wingdings" pitchFamily="2" charset="2"/>
              <a:buChar char="§"/>
            </a:pPr>
            <a:endParaRPr lang="en-US" dirty="0" smtClean="0"/>
          </a:p>
          <a:p>
            <a:pPr>
              <a:buFont typeface="Wingdings" pitchFamily="2" charset="2"/>
              <a:buChar char="§"/>
            </a:pPr>
            <a:r>
              <a:rPr lang="en-US" dirty="0" smtClean="0"/>
              <a:t>Discussion, Communication</a:t>
            </a:r>
          </a:p>
          <a:p>
            <a:pPr>
              <a:buNone/>
            </a:pPr>
            <a:r>
              <a:rPr lang="en-US" dirty="0" smtClean="0"/>
              <a:t>    with children and parents</a:t>
            </a:r>
          </a:p>
          <a:p>
            <a:pPr>
              <a:buFont typeface="Wingdings" pitchFamily="2" charset="2"/>
              <a:buChar char="§"/>
            </a:pPr>
            <a:endParaRPr lang="en-US" dirty="0" smtClean="0"/>
          </a:p>
          <a:p>
            <a:pPr>
              <a:buFont typeface="Wingdings" pitchFamily="2" charset="2"/>
              <a:buChar char="§"/>
            </a:pPr>
            <a:r>
              <a:rPr lang="en-US" dirty="0" smtClean="0"/>
              <a:t>Informative, Concise Take Home Materials</a:t>
            </a:r>
            <a:endParaRPr lang="en-US" dirty="0"/>
          </a:p>
        </p:txBody>
      </p:sp>
      <p:pic>
        <p:nvPicPr>
          <p:cNvPr id="2050" name="Picture 2" descr="C:\Users\morahvivian\Pictures\2010-09-29 chanukah pictures\chanukah pictures 002.JPG"/>
          <p:cNvPicPr>
            <a:picLocks noChangeAspect="1" noChangeArrowheads="1"/>
          </p:cNvPicPr>
          <p:nvPr/>
        </p:nvPicPr>
        <p:blipFill>
          <a:blip r:embed="rId3" cstate="print">
            <a:lum contrast="20000"/>
          </a:blip>
          <a:srcRect l="28125" r="8594"/>
          <a:stretch>
            <a:fillRect/>
          </a:stretch>
        </p:blipFill>
        <p:spPr bwMode="auto">
          <a:xfrm>
            <a:off x="5486400" y="1752600"/>
            <a:ext cx="2057400" cy="2438400"/>
          </a:xfrm>
          <a:prstGeom prst="round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219200"/>
          </a:xfrm>
        </p:spPr>
        <p:txBody>
          <a:bodyPr>
            <a:noAutofit/>
          </a:bodyPr>
          <a:lstStyle/>
          <a:p>
            <a:r>
              <a:rPr lang="en-US" sz="4000" dirty="0" smtClean="0">
                <a:solidFill>
                  <a:srgbClr val="00B0F0"/>
                </a:solidFill>
              </a:rPr>
              <a:t>Titles of PJ Hanukkah Books for Children Ages 3 and Under:</a:t>
            </a:r>
            <a:endParaRPr lang="en-US" sz="4000" dirty="0">
              <a:solidFill>
                <a:srgbClr val="00B0F0"/>
              </a:solidFill>
            </a:endParaRPr>
          </a:p>
        </p:txBody>
      </p:sp>
      <p:pic>
        <p:nvPicPr>
          <p:cNvPr id="2050" name="Picture 2" descr="C:\Users\morahvivian\Pictures\hanukkah lights.jpg"/>
          <p:cNvPicPr>
            <a:picLocks noGrp="1" noChangeAspect="1" noChangeArrowheads="1"/>
          </p:cNvPicPr>
          <p:nvPr>
            <p:ph idx="1"/>
          </p:nvPr>
        </p:nvPicPr>
        <p:blipFill>
          <a:blip r:embed="rId3" cstate="print"/>
          <a:srcRect/>
          <a:stretch>
            <a:fillRect/>
          </a:stretch>
        </p:blipFill>
        <p:spPr bwMode="auto">
          <a:xfrm>
            <a:off x="4724400" y="2133600"/>
            <a:ext cx="1981200" cy="1524000"/>
          </a:xfrm>
          <a:prstGeom prst="roundRect">
            <a:avLst/>
          </a:prstGeom>
          <a:noFill/>
        </p:spPr>
      </p:pic>
      <p:pic>
        <p:nvPicPr>
          <p:cNvPr id="2052" name="Picture 4" descr="C:\Users\morahvivian\Pictures\the hanukkah trike.jpg"/>
          <p:cNvPicPr>
            <a:picLocks noChangeAspect="1" noChangeArrowheads="1"/>
          </p:cNvPicPr>
          <p:nvPr/>
        </p:nvPicPr>
        <p:blipFill>
          <a:blip r:embed="rId4" cstate="print"/>
          <a:srcRect l="8696" r="10145"/>
          <a:stretch>
            <a:fillRect/>
          </a:stretch>
        </p:blipFill>
        <p:spPr bwMode="auto">
          <a:xfrm>
            <a:off x="1524000" y="2743200"/>
            <a:ext cx="2133600" cy="2628900"/>
          </a:xfrm>
          <a:prstGeom prst="roundRect">
            <a:avLst/>
          </a:prstGeom>
          <a:noFill/>
        </p:spPr>
      </p:pic>
      <p:pic>
        <p:nvPicPr>
          <p:cNvPr id="2054" name="Picture 6" descr="Hoppy Hannukah"/>
          <p:cNvPicPr>
            <a:picLocks noChangeAspect="1" noChangeArrowheads="1"/>
          </p:cNvPicPr>
          <p:nvPr/>
        </p:nvPicPr>
        <p:blipFill>
          <a:blip r:embed="rId5" cstate="print"/>
          <a:srcRect/>
          <a:stretch>
            <a:fillRect/>
          </a:stretch>
        </p:blipFill>
        <p:spPr bwMode="auto">
          <a:xfrm>
            <a:off x="4800600" y="4267200"/>
            <a:ext cx="2590800" cy="1676400"/>
          </a:xfrm>
          <a:prstGeom prst="round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01762"/>
          </a:xfrm>
        </p:spPr>
        <p:txBody>
          <a:bodyPr>
            <a:normAutofit/>
          </a:bodyPr>
          <a:lstStyle/>
          <a:p>
            <a:r>
              <a:rPr lang="en-US" sz="4000" dirty="0" smtClean="0">
                <a:solidFill>
                  <a:srgbClr val="00B0F0"/>
                </a:solidFill>
              </a:rPr>
              <a:t>Why </a:t>
            </a:r>
            <a:r>
              <a:rPr lang="en-US" sz="4000" b="1" u="sng" dirty="0" smtClean="0">
                <a:solidFill>
                  <a:srgbClr val="00B0F0"/>
                </a:solidFill>
              </a:rPr>
              <a:t>Hanukkah Lights</a:t>
            </a:r>
            <a:r>
              <a:rPr lang="en-US" sz="4000" dirty="0" smtClean="0">
                <a:solidFill>
                  <a:srgbClr val="00B0F0"/>
                </a:solidFill>
              </a:rPr>
              <a:t>?</a:t>
            </a:r>
            <a:endParaRPr lang="en-US" sz="4000" u="sng" dirty="0">
              <a:solidFill>
                <a:srgbClr val="00B0F0"/>
              </a:solidFill>
            </a:endParaRPr>
          </a:p>
        </p:txBody>
      </p:sp>
      <p:sp>
        <p:nvSpPr>
          <p:cNvPr id="3" name="Content Placeholder 2"/>
          <p:cNvSpPr>
            <a:spLocks noGrp="1"/>
          </p:cNvSpPr>
          <p:nvPr>
            <p:ph idx="1"/>
          </p:nvPr>
        </p:nvSpPr>
        <p:spPr>
          <a:xfrm>
            <a:off x="457200" y="1447800"/>
            <a:ext cx="7696200" cy="4602163"/>
          </a:xfrm>
        </p:spPr>
        <p:txBody>
          <a:bodyPr>
            <a:normAutofit/>
          </a:bodyPr>
          <a:lstStyle/>
          <a:p>
            <a:pPr>
              <a:buFont typeface="Wingdings" pitchFamily="2" charset="2"/>
              <a:buChar char="§"/>
            </a:pPr>
            <a:r>
              <a:rPr lang="en-US" sz="2800" dirty="0" smtClean="0"/>
              <a:t>Clear Pictures</a:t>
            </a:r>
          </a:p>
          <a:p>
            <a:pPr>
              <a:buFont typeface="Wingdings" pitchFamily="2" charset="2"/>
              <a:buChar char="§"/>
            </a:pPr>
            <a:endParaRPr lang="en-US" sz="2800" dirty="0" smtClean="0"/>
          </a:p>
          <a:p>
            <a:pPr>
              <a:buFont typeface="Wingdings" pitchFamily="2" charset="2"/>
              <a:buChar char="§"/>
            </a:pPr>
            <a:r>
              <a:rPr lang="en-US" sz="2800" dirty="0" smtClean="0"/>
              <a:t>Multi-Ethnic Families</a:t>
            </a:r>
          </a:p>
          <a:p>
            <a:pPr>
              <a:buFont typeface="Wingdings" pitchFamily="2" charset="2"/>
              <a:buChar char="§"/>
            </a:pPr>
            <a:endParaRPr lang="en-US" sz="2800" dirty="0" smtClean="0"/>
          </a:p>
          <a:p>
            <a:pPr>
              <a:buFont typeface="Wingdings" pitchFamily="2" charset="2"/>
              <a:buChar char="§"/>
            </a:pPr>
            <a:r>
              <a:rPr lang="en-US" sz="2800" dirty="0" smtClean="0"/>
              <a:t>Displays the </a:t>
            </a:r>
            <a:r>
              <a:rPr lang="en-US" sz="2800" dirty="0" smtClean="0"/>
              <a:t>joys </a:t>
            </a:r>
            <a:r>
              <a:rPr lang="en-US" sz="2800" dirty="0" smtClean="0"/>
              <a:t>of Hanukkah (singing and dancing with friends, reading with sister)</a:t>
            </a:r>
          </a:p>
          <a:p>
            <a:pPr>
              <a:buFont typeface="Wingdings" pitchFamily="2" charset="2"/>
              <a:buChar char="§"/>
            </a:pPr>
            <a:endParaRPr lang="en-US" sz="2800" dirty="0" smtClean="0"/>
          </a:p>
          <a:p>
            <a:pPr>
              <a:buFont typeface="Wingdings" pitchFamily="2" charset="2"/>
              <a:buChar char="§"/>
            </a:pPr>
            <a:r>
              <a:rPr lang="en-US" sz="2800" dirty="0" smtClean="0"/>
              <a:t>Illustrates how to light a menorah</a:t>
            </a:r>
            <a:endParaRPr lang="en-US" sz="2800" dirty="0"/>
          </a:p>
        </p:txBody>
      </p:sp>
      <p:pic>
        <p:nvPicPr>
          <p:cNvPr id="4" name="Picture 2" descr="C:\Users\morahvivian\Pictures\2010-09-26 hanukkah lights dreidel\hanukkah lights dreidel 001.jpg"/>
          <p:cNvPicPr>
            <a:picLocks noChangeAspect="1" noChangeArrowheads="1"/>
          </p:cNvPicPr>
          <p:nvPr/>
        </p:nvPicPr>
        <p:blipFill>
          <a:blip r:embed="rId3" cstate="print">
            <a:lum bright="-10000"/>
          </a:blip>
          <a:srcRect l="11927" t="38529" r="44037"/>
          <a:stretch>
            <a:fillRect/>
          </a:stretch>
        </p:blipFill>
        <p:spPr bwMode="auto">
          <a:xfrm>
            <a:off x="6324600" y="4572000"/>
            <a:ext cx="1965657" cy="1828800"/>
          </a:xfrm>
          <a:prstGeom prst="roundRect">
            <a:avLst/>
          </a:prstGeom>
          <a:noFill/>
        </p:spPr>
      </p:pic>
      <p:pic>
        <p:nvPicPr>
          <p:cNvPr id="8" name="Picture 2" descr="C:\Users\morahvivian\Pictures\2010-09-26 hanukkah lights dreidel\hanukkah lights dreidel 001.jpg"/>
          <p:cNvPicPr>
            <a:picLocks noChangeAspect="1" noChangeArrowheads="1"/>
          </p:cNvPicPr>
          <p:nvPr/>
        </p:nvPicPr>
        <p:blipFill>
          <a:blip r:embed="rId4" cstate="print"/>
          <a:srcRect/>
          <a:stretch>
            <a:fillRect/>
          </a:stretch>
        </p:blipFill>
        <p:spPr bwMode="auto">
          <a:xfrm>
            <a:off x="4495800" y="1600201"/>
            <a:ext cx="2362200" cy="1905000"/>
          </a:xfrm>
          <a:prstGeom prst="round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Hints for Sharing </a:t>
            </a:r>
            <a:r>
              <a:rPr lang="en-US" u="sng" dirty="0" smtClean="0">
                <a:solidFill>
                  <a:srgbClr val="00B0F0"/>
                </a:solidFill>
              </a:rPr>
              <a:t>Hanukkah Lights</a:t>
            </a:r>
            <a:endParaRPr lang="en-US" u="sng" dirty="0">
              <a:solidFill>
                <a:srgbClr val="00B0F0"/>
              </a:solidFill>
            </a:endParaRPr>
          </a:p>
        </p:txBody>
      </p:sp>
      <p:sp>
        <p:nvSpPr>
          <p:cNvPr id="3" name="Content Placeholder 2"/>
          <p:cNvSpPr>
            <a:spLocks noGrp="1"/>
          </p:cNvSpPr>
          <p:nvPr>
            <p:ph idx="1"/>
          </p:nvPr>
        </p:nvSpPr>
        <p:spPr>
          <a:xfrm>
            <a:off x="457200" y="1600200"/>
            <a:ext cx="7467600" cy="4953000"/>
          </a:xfrm>
        </p:spPr>
        <p:txBody>
          <a:bodyPr>
            <a:normAutofit fontScale="92500" lnSpcReduction="20000"/>
          </a:bodyPr>
          <a:lstStyle/>
          <a:p>
            <a:pPr>
              <a:buFont typeface="Wingdings" pitchFamily="2" charset="2"/>
              <a:buChar char="§"/>
            </a:pPr>
            <a:r>
              <a:rPr lang="en-US" sz="2400" dirty="0" smtClean="0"/>
              <a:t>Enlarge pictures</a:t>
            </a:r>
          </a:p>
          <a:p>
            <a:pPr>
              <a:buFont typeface="Wingdings" pitchFamily="2" charset="2"/>
              <a:buChar char="§"/>
            </a:pPr>
            <a:endParaRPr lang="en-US" sz="2400" dirty="0" smtClean="0"/>
          </a:p>
          <a:p>
            <a:pPr>
              <a:buFont typeface="Wingdings" pitchFamily="2" charset="2"/>
              <a:buChar char="§"/>
            </a:pPr>
            <a:r>
              <a:rPr lang="en-US" sz="2400" dirty="0" smtClean="0"/>
              <a:t>Create a paper menorah similar </a:t>
            </a:r>
          </a:p>
          <a:p>
            <a:pPr>
              <a:buNone/>
            </a:pPr>
            <a:r>
              <a:rPr lang="en-US" sz="2400" dirty="0" smtClean="0"/>
              <a:t>    to the one displayed in the book.</a:t>
            </a:r>
          </a:p>
          <a:p>
            <a:pPr>
              <a:buNone/>
            </a:pPr>
            <a:r>
              <a:rPr lang="en-US" sz="2400" dirty="0" smtClean="0"/>
              <a:t>    Add a new candle to the paper</a:t>
            </a:r>
          </a:p>
          <a:p>
            <a:pPr>
              <a:buNone/>
            </a:pPr>
            <a:r>
              <a:rPr lang="en-US" sz="2400" dirty="0" smtClean="0"/>
              <a:t>    menorah each time a new candle</a:t>
            </a:r>
          </a:p>
          <a:p>
            <a:pPr>
              <a:buNone/>
            </a:pPr>
            <a:r>
              <a:rPr lang="en-US" sz="2400" dirty="0" smtClean="0"/>
              <a:t>    appears in the book’s illustrations.</a:t>
            </a:r>
          </a:p>
          <a:p>
            <a:pPr>
              <a:buNone/>
            </a:pPr>
            <a:endParaRPr lang="en-US" sz="2400" dirty="0" smtClean="0"/>
          </a:p>
          <a:p>
            <a:pPr>
              <a:buFont typeface="Wingdings" pitchFamily="2" charset="2"/>
              <a:buChar char="§"/>
            </a:pPr>
            <a:r>
              <a:rPr lang="en-US" sz="2400" dirty="0" smtClean="0"/>
              <a:t>Display matching 3-D objects</a:t>
            </a:r>
          </a:p>
          <a:p>
            <a:pPr>
              <a:buFont typeface="Wingdings" pitchFamily="2" charset="2"/>
              <a:buChar char="§"/>
            </a:pPr>
            <a:endParaRPr lang="en-US" sz="2400" dirty="0" smtClean="0"/>
          </a:p>
          <a:p>
            <a:pPr>
              <a:lnSpc>
                <a:spcPct val="120000"/>
              </a:lnSpc>
              <a:buNone/>
            </a:pPr>
            <a:r>
              <a:rPr lang="en-US" sz="1400" i="1" dirty="0" smtClean="0"/>
              <a:t>         “Tonight  let’s</a:t>
            </a:r>
          </a:p>
          <a:p>
            <a:pPr>
              <a:lnSpc>
                <a:spcPct val="120000"/>
              </a:lnSpc>
              <a:buNone/>
            </a:pPr>
            <a:r>
              <a:rPr lang="en-US" sz="1400" i="1" dirty="0" smtClean="0"/>
              <a:t>	 play dreidel”</a:t>
            </a:r>
            <a:r>
              <a:rPr lang="en-US" sz="1200" i="1" dirty="0" smtClean="0"/>
              <a:t>						                                                                       </a:t>
            </a:r>
          </a:p>
          <a:p>
            <a:pPr>
              <a:lnSpc>
                <a:spcPct val="120000"/>
              </a:lnSpc>
              <a:buNone/>
            </a:pPr>
            <a:r>
              <a:rPr lang="en-US" sz="1200" i="1" dirty="0" smtClean="0"/>
              <a:t>                                                                                                                                              </a:t>
            </a:r>
            <a:r>
              <a:rPr lang="en-US" sz="1300" i="1" dirty="0" smtClean="0"/>
              <a:t>“Hanukkah 							gelt…shiny gold,</a:t>
            </a:r>
          </a:p>
          <a:p>
            <a:pPr>
              <a:buNone/>
            </a:pPr>
            <a:r>
              <a:rPr lang="en-US" sz="1300" i="1" dirty="0" smtClean="0"/>
              <a:t>                                                                                                                                then yummy                                      						sweet”</a:t>
            </a:r>
          </a:p>
          <a:p>
            <a:pPr>
              <a:buNone/>
            </a:pPr>
            <a:r>
              <a:rPr lang="en-US" sz="1300" dirty="0" smtClean="0"/>
              <a:t>     </a:t>
            </a:r>
          </a:p>
        </p:txBody>
      </p:sp>
      <p:pic>
        <p:nvPicPr>
          <p:cNvPr id="2050" name="Picture 2" descr="C:\Users\morahvivian\Pictures\2009-11-10 2009-11-09\2009-11-09 257.JPG"/>
          <p:cNvPicPr>
            <a:picLocks noChangeAspect="1" noChangeArrowheads="1"/>
          </p:cNvPicPr>
          <p:nvPr/>
        </p:nvPicPr>
        <p:blipFill>
          <a:blip r:embed="rId3" cstate="print"/>
          <a:srcRect t="12222" r="10000" b="14444"/>
          <a:stretch>
            <a:fillRect/>
          </a:stretch>
        </p:blipFill>
        <p:spPr bwMode="auto">
          <a:xfrm>
            <a:off x="5410200" y="1752600"/>
            <a:ext cx="2364828" cy="1905000"/>
          </a:xfrm>
          <a:prstGeom prst="roundRect">
            <a:avLst/>
          </a:prstGeom>
          <a:noFill/>
        </p:spPr>
      </p:pic>
      <p:pic>
        <p:nvPicPr>
          <p:cNvPr id="4" name="Picture 2" descr="C:\Users\morahvivian\Pictures\Gelt.bmp"/>
          <p:cNvPicPr>
            <a:picLocks noChangeAspect="1" noChangeArrowheads="1"/>
          </p:cNvPicPr>
          <p:nvPr/>
        </p:nvPicPr>
        <p:blipFill>
          <a:blip r:embed="rId4" cstate="print"/>
          <a:srcRect/>
          <a:stretch>
            <a:fillRect/>
          </a:stretch>
        </p:blipFill>
        <p:spPr bwMode="auto">
          <a:xfrm>
            <a:off x="5867400" y="4038600"/>
            <a:ext cx="1447800" cy="1219200"/>
          </a:xfrm>
          <a:prstGeom prst="roundRect">
            <a:avLst/>
          </a:prstGeom>
          <a:noFill/>
        </p:spPr>
      </p:pic>
      <p:pic>
        <p:nvPicPr>
          <p:cNvPr id="1026" name="Picture 2" descr="C:\Users\morahvivian\Pictures\2009-11-10 2009-11-09\2009-11-09 256.JPG"/>
          <p:cNvPicPr>
            <a:picLocks noChangeAspect="1" noChangeArrowheads="1"/>
          </p:cNvPicPr>
          <p:nvPr/>
        </p:nvPicPr>
        <p:blipFill>
          <a:blip r:embed="rId5" cstate="print"/>
          <a:srcRect l="37452" t="5952"/>
          <a:stretch>
            <a:fillRect/>
          </a:stretch>
        </p:blipFill>
        <p:spPr bwMode="auto">
          <a:xfrm>
            <a:off x="2286000" y="4800600"/>
            <a:ext cx="1187767" cy="12039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066800"/>
          </a:xfrm>
        </p:spPr>
        <p:txBody>
          <a:bodyPr>
            <a:normAutofit/>
          </a:bodyPr>
          <a:lstStyle/>
          <a:p>
            <a:r>
              <a:rPr lang="en-US" sz="4000" dirty="0" smtClean="0">
                <a:solidFill>
                  <a:srgbClr val="00B0F0"/>
                </a:solidFill>
              </a:rPr>
              <a:t>Why </a:t>
            </a:r>
            <a:r>
              <a:rPr lang="en-US" sz="4000" u="sng" dirty="0" smtClean="0">
                <a:solidFill>
                  <a:srgbClr val="00B0F0"/>
                </a:solidFill>
              </a:rPr>
              <a:t>Hoppy Hanukkah?</a:t>
            </a:r>
            <a:endParaRPr lang="en-US" sz="4000" dirty="0">
              <a:solidFill>
                <a:srgbClr val="00B0F0"/>
              </a:solidFill>
            </a:endParaRPr>
          </a:p>
        </p:txBody>
      </p:sp>
      <p:sp>
        <p:nvSpPr>
          <p:cNvPr id="3" name="Content Placeholder 2"/>
          <p:cNvSpPr>
            <a:spLocks noGrp="1"/>
          </p:cNvSpPr>
          <p:nvPr>
            <p:ph idx="1"/>
          </p:nvPr>
        </p:nvSpPr>
        <p:spPr>
          <a:xfrm>
            <a:off x="533400" y="1371600"/>
            <a:ext cx="7391400" cy="5029200"/>
          </a:xfrm>
        </p:spPr>
        <p:txBody>
          <a:bodyPr>
            <a:normAutofit/>
          </a:bodyPr>
          <a:lstStyle/>
          <a:p>
            <a:pPr>
              <a:buFont typeface="Wingdings" pitchFamily="2" charset="2"/>
              <a:buChar char="§"/>
            </a:pPr>
            <a:r>
              <a:rPr lang="en-US" sz="2400" dirty="0" smtClean="0"/>
              <a:t>Young children can identify with these active, loveable bunnies</a:t>
            </a:r>
          </a:p>
          <a:p>
            <a:pPr>
              <a:buFont typeface="Wingdings" pitchFamily="2" charset="2"/>
              <a:buChar char="§"/>
            </a:pPr>
            <a:endParaRPr lang="en-US" sz="2400" dirty="0" smtClean="0"/>
          </a:p>
          <a:p>
            <a:pPr>
              <a:buFont typeface="Wingdings" pitchFamily="2" charset="2"/>
              <a:buChar char="§"/>
            </a:pPr>
            <a:r>
              <a:rPr lang="en-US" sz="2400" dirty="0" smtClean="0"/>
              <a:t>Familiarizes children with the rituals and symbols of Hanukkah</a:t>
            </a:r>
          </a:p>
          <a:p>
            <a:pPr>
              <a:buFont typeface="Wingdings" pitchFamily="2" charset="2"/>
              <a:buChar char="§"/>
            </a:pPr>
            <a:endParaRPr lang="en-US" sz="2400" dirty="0" smtClean="0"/>
          </a:p>
          <a:p>
            <a:pPr>
              <a:buFont typeface="Wingdings" pitchFamily="2" charset="2"/>
              <a:buChar char="§"/>
            </a:pPr>
            <a:r>
              <a:rPr lang="en-US" sz="2400" dirty="0" smtClean="0"/>
              <a:t>Emphasizes that spending time with family is “the best” part of Hanukkah</a:t>
            </a:r>
          </a:p>
          <a:p>
            <a:pPr>
              <a:buNone/>
            </a:pPr>
            <a:endParaRPr lang="en-US" sz="2800" dirty="0"/>
          </a:p>
        </p:txBody>
      </p:sp>
      <p:pic>
        <p:nvPicPr>
          <p:cNvPr id="4" name="Picture 6" descr="C:\Users\morahvivian\Pictures\2010-09-26 bunnies learning menorah etiquette\bunnies learning menorah etiquette 001.jpg"/>
          <p:cNvPicPr>
            <a:picLocks noChangeAspect="1" noChangeArrowheads="1"/>
          </p:cNvPicPr>
          <p:nvPr/>
        </p:nvPicPr>
        <p:blipFill>
          <a:blip r:embed="rId3" cstate="print">
            <a:lum bright="-20000"/>
          </a:blip>
          <a:srcRect/>
          <a:stretch>
            <a:fillRect/>
          </a:stretch>
        </p:blipFill>
        <p:spPr bwMode="auto">
          <a:xfrm>
            <a:off x="1143000" y="4800600"/>
            <a:ext cx="2514600" cy="1453662"/>
          </a:xfrm>
          <a:prstGeom prst="roundRect">
            <a:avLst/>
          </a:prstGeom>
          <a:noFill/>
        </p:spPr>
      </p:pic>
      <p:pic>
        <p:nvPicPr>
          <p:cNvPr id="6" name="Picture 3" descr="C:\Users\morahvivian\Pictures\2010-09-26 bunnies playing driedel\bunnies playing driedel 001.jpg"/>
          <p:cNvPicPr>
            <a:picLocks noChangeAspect="1" noChangeArrowheads="1"/>
          </p:cNvPicPr>
          <p:nvPr/>
        </p:nvPicPr>
        <p:blipFill>
          <a:blip r:embed="rId4" cstate="print">
            <a:lum bright="-10000"/>
          </a:blip>
          <a:srcRect l="2174" t="9146" r="2174"/>
          <a:stretch>
            <a:fillRect/>
          </a:stretch>
        </p:blipFill>
        <p:spPr bwMode="auto">
          <a:xfrm>
            <a:off x="4343400" y="4800600"/>
            <a:ext cx="2743200" cy="1447800"/>
          </a:xfrm>
          <a:prstGeom prst="round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Hints for Sharing</a:t>
            </a:r>
            <a:br>
              <a:rPr lang="en-US" dirty="0" smtClean="0">
                <a:solidFill>
                  <a:srgbClr val="00B0F0"/>
                </a:solidFill>
              </a:rPr>
            </a:br>
            <a:r>
              <a:rPr lang="en-US" dirty="0" smtClean="0">
                <a:solidFill>
                  <a:srgbClr val="00B0F0"/>
                </a:solidFill>
              </a:rPr>
              <a:t> </a:t>
            </a:r>
            <a:r>
              <a:rPr lang="en-US" u="sng" dirty="0" smtClean="0">
                <a:solidFill>
                  <a:srgbClr val="00B0F0"/>
                </a:solidFill>
              </a:rPr>
              <a:t>Hoppy Hanukkah</a:t>
            </a:r>
            <a:endParaRPr lang="en-US" u="sng" dirty="0">
              <a:solidFill>
                <a:srgbClr val="00B0F0"/>
              </a:solidFill>
            </a:endParaRPr>
          </a:p>
        </p:txBody>
      </p:sp>
      <p:sp>
        <p:nvSpPr>
          <p:cNvPr id="3" name="Content Placeholder 2"/>
          <p:cNvSpPr>
            <a:spLocks noGrp="1"/>
          </p:cNvSpPr>
          <p:nvPr>
            <p:ph idx="1"/>
          </p:nvPr>
        </p:nvSpPr>
        <p:spPr>
          <a:xfrm>
            <a:off x="457200" y="1600200"/>
            <a:ext cx="8077200" cy="4876800"/>
          </a:xfrm>
        </p:spPr>
        <p:txBody>
          <a:bodyPr>
            <a:normAutofit/>
          </a:bodyPr>
          <a:lstStyle/>
          <a:p>
            <a:pPr>
              <a:buFont typeface="Wingdings" pitchFamily="2" charset="2"/>
              <a:buChar char="§"/>
            </a:pPr>
            <a:r>
              <a:rPr lang="en-US" sz="2400" dirty="0" smtClean="0"/>
              <a:t>Use bunny puppets and/or stuffed animals</a:t>
            </a:r>
          </a:p>
          <a:p>
            <a:pPr>
              <a:buFont typeface="Wingdings" pitchFamily="2" charset="2"/>
              <a:buChar char="§"/>
            </a:pPr>
            <a:endParaRPr lang="en-US" sz="2400" dirty="0" smtClean="0"/>
          </a:p>
          <a:p>
            <a:pPr>
              <a:buFont typeface="Wingdings" pitchFamily="2" charset="2"/>
              <a:buChar char="§"/>
            </a:pPr>
            <a:r>
              <a:rPr lang="en-US" sz="2400" dirty="0" smtClean="0"/>
              <a:t>Display realistic objects</a:t>
            </a:r>
          </a:p>
          <a:p>
            <a:pPr>
              <a:buNone/>
            </a:pPr>
            <a:endParaRPr lang="en-US" sz="2400" dirty="0" smtClean="0"/>
          </a:p>
          <a:p>
            <a:pPr>
              <a:buFont typeface="Wingdings" pitchFamily="2" charset="2"/>
              <a:buChar char="§"/>
            </a:pPr>
            <a:r>
              <a:rPr lang="en-US" sz="2400" dirty="0" smtClean="0"/>
              <a:t>Encourage children to imitate</a:t>
            </a:r>
          </a:p>
          <a:p>
            <a:pPr>
              <a:buNone/>
            </a:pPr>
            <a:r>
              <a:rPr lang="en-US" sz="2400" dirty="0" smtClean="0"/>
              <a:t>     the bunnies’ actions</a:t>
            </a:r>
          </a:p>
          <a:p>
            <a:pPr>
              <a:buNone/>
            </a:pPr>
            <a:r>
              <a:rPr lang="en-US" sz="2400" dirty="0" smtClean="0"/>
              <a:t> </a:t>
            </a:r>
          </a:p>
          <a:p>
            <a:pPr>
              <a:buFont typeface="Wingdings" pitchFamily="2" charset="2"/>
              <a:buChar char="§"/>
            </a:pPr>
            <a:r>
              <a:rPr lang="en-US" sz="2400" dirty="0" smtClean="0"/>
              <a:t>After reading the </a:t>
            </a:r>
            <a:r>
              <a:rPr lang="en-US" sz="2400" dirty="0" smtClean="0"/>
              <a:t>story, </a:t>
            </a:r>
            <a:r>
              <a:rPr lang="en-US" sz="2400" dirty="0" smtClean="0"/>
              <a:t>ask children to describe their favorite part of Hanukkah.</a:t>
            </a:r>
            <a:endParaRPr lang="en-US" sz="2400" dirty="0"/>
          </a:p>
        </p:txBody>
      </p:sp>
      <p:pic>
        <p:nvPicPr>
          <p:cNvPr id="1026" name="Picture 2" descr="C:\Users\morahvivian\Pictures\2010-10-04 more hanukkah photos\more hanukkah photos 003.JPG"/>
          <p:cNvPicPr>
            <a:picLocks noChangeAspect="1" noChangeArrowheads="1"/>
          </p:cNvPicPr>
          <p:nvPr/>
        </p:nvPicPr>
        <p:blipFill>
          <a:blip r:embed="rId3" cstate="print">
            <a:lum bright="-10000" contrast="20000"/>
          </a:blip>
          <a:srcRect/>
          <a:stretch>
            <a:fillRect/>
          </a:stretch>
        </p:blipFill>
        <p:spPr bwMode="auto">
          <a:xfrm>
            <a:off x="5181600" y="2362200"/>
            <a:ext cx="2971800" cy="1905000"/>
          </a:xfrm>
          <a:prstGeom prst="round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4000" dirty="0" smtClean="0">
                <a:solidFill>
                  <a:srgbClr val="00B0F0"/>
                </a:solidFill>
              </a:rPr>
              <a:t>The Plot of </a:t>
            </a:r>
            <a:r>
              <a:rPr lang="en-US" sz="4000" u="sng" dirty="0" smtClean="0">
                <a:solidFill>
                  <a:srgbClr val="00B0F0"/>
                </a:solidFill>
              </a:rPr>
              <a:t>The Hanukkah Trike</a:t>
            </a:r>
            <a:endParaRPr lang="en-US" sz="4000" u="sng" dirty="0">
              <a:solidFill>
                <a:srgbClr val="00B0F0"/>
              </a:solidFill>
            </a:endParaRPr>
          </a:p>
        </p:txBody>
      </p:sp>
      <p:sp>
        <p:nvSpPr>
          <p:cNvPr id="3" name="Content Placeholder 2"/>
          <p:cNvSpPr>
            <a:spLocks noGrp="1"/>
          </p:cNvSpPr>
          <p:nvPr>
            <p:ph idx="1"/>
          </p:nvPr>
        </p:nvSpPr>
        <p:spPr>
          <a:xfrm>
            <a:off x="457200" y="1143000"/>
            <a:ext cx="7467600" cy="5135563"/>
          </a:xfrm>
        </p:spPr>
        <p:txBody>
          <a:bodyPr>
            <a:normAutofit/>
          </a:bodyPr>
          <a:lstStyle/>
          <a:p>
            <a:pPr>
              <a:buFont typeface="Wingdings" pitchFamily="2" charset="2"/>
              <a:buChar char="§"/>
            </a:pPr>
            <a:r>
              <a:rPr lang="en-US" sz="2400" dirty="0" smtClean="0"/>
              <a:t>Story depicts what happens in Gabby Greenberg’s house on the first night of Hanukkah. </a:t>
            </a:r>
          </a:p>
          <a:p>
            <a:pPr>
              <a:buNone/>
            </a:pPr>
            <a:endParaRPr lang="en-US" sz="2400" dirty="0" smtClean="0"/>
          </a:p>
          <a:p>
            <a:pPr>
              <a:buFont typeface="Wingdings" pitchFamily="2" charset="2"/>
              <a:buChar char="§"/>
            </a:pPr>
            <a:r>
              <a:rPr lang="en-US" sz="2400" dirty="0" smtClean="0"/>
              <a:t>Gabby meets with frustration as she tries to ride her new “Hanukkah” trike. </a:t>
            </a:r>
          </a:p>
          <a:p>
            <a:pPr>
              <a:buNone/>
            </a:pPr>
            <a:endParaRPr lang="en-US" sz="2400" dirty="0" smtClean="0"/>
          </a:p>
          <a:p>
            <a:pPr>
              <a:buFont typeface="Wingdings" pitchFamily="2" charset="2"/>
              <a:buChar char="§"/>
            </a:pPr>
            <a:r>
              <a:rPr lang="en-US" sz="2400" dirty="0" smtClean="0"/>
              <a:t>Inspired by the Hanukkah story, Gabi cleans her fallen bike and triumphantly masters bike riding, proving that she is “brave like the Maccabees”.</a:t>
            </a:r>
            <a:endParaRPr lang="en-US" sz="2400" dirty="0"/>
          </a:p>
        </p:txBody>
      </p:sp>
      <p:pic>
        <p:nvPicPr>
          <p:cNvPr id="4" name="Picture 3" descr="C:\Users\morahvivian\Pictures\2010-09-26 hanu trike accident\hanu trike accident 001.jpg"/>
          <p:cNvPicPr>
            <a:picLocks noChangeAspect="1" noChangeArrowheads="1"/>
          </p:cNvPicPr>
          <p:nvPr/>
        </p:nvPicPr>
        <p:blipFill>
          <a:blip r:embed="rId3" cstate="print">
            <a:lum bright="-30000"/>
          </a:blip>
          <a:srcRect r="59649"/>
          <a:stretch>
            <a:fillRect/>
          </a:stretch>
        </p:blipFill>
        <p:spPr bwMode="auto">
          <a:xfrm>
            <a:off x="4495800" y="4876800"/>
            <a:ext cx="1752600" cy="1752600"/>
          </a:xfrm>
          <a:prstGeom prst="roundRect">
            <a:avLst/>
          </a:prstGeom>
          <a:noFill/>
        </p:spPr>
      </p:pic>
      <p:pic>
        <p:nvPicPr>
          <p:cNvPr id="5" name="Picture 5" descr="C:\Users\morahvivian\Pictures\2010-09-26 hanu trike menorah\hanu trike menorah 001.jpg"/>
          <p:cNvPicPr>
            <a:picLocks noChangeAspect="1" noChangeArrowheads="1"/>
          </p:cNvPicPr>
          <p:nvPr/>
        </p:nvPicPr>
        <p:blipFill>
          <a:blip r:embed="rId4" cstate="print">
            <a:lum bright="-30000"/>
          </a:blip>
          <a:srcRect/>
          <a:stretch>
            <a:fillRect/>
          </a:stretch>
        </p:blipFill>
        <p:spPr bwMode="auto">
          <a:xfrm>
            <a:off x="1676400" y="4953000"/>
            <a:ext cx="2133600" cy="1752600"/>
          </a:xfrm>
          <a:prstGeom prst="round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44562"/>
          </a:xfrm>
        </p:spPr>
        <p:txBody>
          <a:bodyPr>
            <a:normAutofit/>
          </a:bodyPr>
          <a:lstStyle/>
          <a:p>
            <a:r>
              <a:rPr lang="en-US" sz="4400" dirty="0" smtClean="0">
                <a:solidFill>
                  <a:srgbClr val="00B0F0"/>
                </a:solidFill>
              </a:rPr>
              <a:t>Why the </a:t>
            </a:r>
            <a:r>
              <a:rPr lang="en-US" sz="4400" u="sng" dirty="0" smtClean="0">
                <a:solidFill>
                  <a:srgbClr val="00B0F0"/>
                </a:solidFill>
              </a:rPr>
              <a:t>Hanukkah Trike</a:t>
            </a:r>
            <a:r>
              <a:rPr lang="en-US" sz="4400" dirty="0" smtClean="0">
                <a:solidFill>
                  <a:srgbClr val="00B0F0"/>
                </a:solidFill>
              </a:rPr>
              <a:t>?</a:t>
            </a:r>
            <a:endParaRPr lang="en-US" sz="4400" dirty="0">
              <a:solidFill>
                <a:srgbClr val="00B0F0"/>
              </a:solidFill>
            </a:endParaRPr>
          </a:p>
        </p:txBody>
      </p:sp>
      <p:sp>
        <p:nvSpPr>
          <p:cNvPr id="3" name="Content Placeholder 2"/>
          <p:cNvSpPr>
            <a:spLocks noGrp="1"/>
          </p:cNvSpPr>
          <p:nvPr>
            <p:ph idx="1"/>
          </p:nvPr>
        </p:nvSpPr>
        <p:spPr>
          <a:xfrm>
            <a:off x="457200" y="1219200"/>
            <a:ext cx="7467600" cy="4906963"/>
          </a:xfrm>
        </p:spPr>
        <p:txBody>
          <a:bodyPr>
            <a:normAutofit/>
          </a:bodyPr>
          <a:lstStyle/>
          <a:p>
            <a:pPr>
              <a:buFont typeface="Wingdings" pitchFamily="2" charset="2"/>
              <a:buChar char="§"/>
            </a:pPr>
            <a:r>
              <a:rPr lang="en-US" sz="2400" dirty="0" smtClean="0"/>
              <a:t>Young children can easily identify with Gabby.</a:t>
            </a:r>
          </a:p>
          <a:p>
            <a:pPr>
              <a:buNone/>
            </a:pPr>
            <a:endParaRPr lang="en-US" sz="2400" dirty="0" smtClean="0"/>
          </a:p>
          <a:p>
            <a:pPr>
              <a:buFont typeface="Wingdings" pitchFamily="2" charset="2"/>
              <a:buChar char="§"/>
            </a:pPr>
            <a:r>
              <a:rPr lang="en-US" sz="2400" dirty="0" smtClean="0"/>
              <a:t>Clearly depicts the rituals and</a:t>
            </a:r>
          </a:p>
          <a:p>
            <a:pPr>
              <a:buNone/>
            </a:pPr>
            <a:r>
              <a:rPr lang="en-US" sz="2400" dirty="0" smtClean="0"/>
              <a:t>     customs of Hanukkah</a:t>
            </a:r>
          </a:p>
          <a:p>
            <a:pPr>
              <a:buNone/>
            </a:pPr>
            <a:endParaRPr lang="en-US" sz="2400" dirty="0" smtClean="0"/>
          </a:p>
          <a:p>
            <a:pPr>
              <a:buFont typeface="Wingdings" pitchFamily="2" charset="2"/>
              <a:buChar char="§"/>
            </a:pPr>
            <a:r>
              <a:rPr lang="en-US" sz="2400" dirty="0" smtClean="0"/>
              <a:t>Contains a brief telling</a:t>
            </a:r>
          </a:p>
          <a:p>
            <a:pPr>
              <a:buNone/>
            </a:pPr>
            <a:r>
              <a:rPr lang="en-US" sz="2400" dirty="0" smtClean="0"/>
              <a:t>     of the Hanukkah story</a:t>
            </a:r>
          </a:p>
          <a:p>
            <a:pPr>
              <a:buNone/>
            </a:pPr>
            <a:endParaRPr lang="en-US" sz="2400" dirty="0" smtClean="0"/>
          </a:p>
          <a:p>
            <a:pPr>
              <a:buFont typeface="Wingdings" pitchFamily="2" charset="2"/>
              <a:buChar char="§"/>
            </a:pPr>
            <a:r>
              <a:rPr lang="en-US" sz="2400" dirty="0" smtClean="0"/>
              <a:t>Emphasizes the themes of </a:t>
            </a:r>
          </a:p>
          <a:p>
            <a:pPr>
              <a:buNone/>
            </a:pPr>
            <a:r>
              <a:rPr lang="en-US" sz="2400" dirty="0" smtClean="0"/>
              <a:t>     courage and perseverance and demonstrates how the story of Hanukkah can have  relevance today.</a:t>
            </a:r>
            <a:endParaRPr lang="en-US" sz="2400" dirty="0"/>
          </a:p>
        </p:txBody>
      </p:sp>
      <p:pic>
        <p:nvPicPr>
          <p:cNvPr id="4" name="Picture 4" descr="C:\Users\morahvivian\Pictures\2010-09-26 hanuk trike dreidel and hanukah story\hanuk trike dreidel and hanukah story 001.jpg"/>
          <p:cNvPicPr>
            <a:picLocks noChangeAspect="1" noChangeArrowheads="1"/>
          </p:cNvPicPr>
          <p:nvPr/>
        </p:nvPicPr>
        <p:blipFill>
          <a:blip r:embed="rId3" cstate="print">
            <a:lum bright="-20000"/>
          </a:blip>
          <a:srcRect/>
          <a:stretch>
            <a:fillRect/>
          </a:stretch>
        </p:blipFill>
        <p:spPr bwMode="auto">
          <a:xfrm>
            <a:off x="5334000" y="1828800"/>
            <a:ext cx="2667000" cy="1524000"/>
          </a:xfrm>
          <a:prstGeom prst="roundRect">
            <a:avLst/>
          </a:prstGeom>
          <a:noFill/>
        </p:spPr>
      </p:pic>
      <p:pic>
        <p:nvPicPr>
          <p:cNvPr id="3074" name="Picture 2" descr="C:\Users\morahvivian\Pictures\2010-10-03 hannukah trike plot pictures\hannukah trike plot pictures 012.JPG"/>
          <p:cNvPicPr>
            <a:picLocks noChangeAspect="1" noChangeArrowheads="1"/>
          </p:cNvPicPr>
          <p:nvPr/>
        </p:nvPicPr>
        <p:blipFill>
          <a:blip r:embed="rId4" cstate="print">
            <a:lum bright="-20000" contrast="20000"/>
          </a:blip>
          <a:srcRect r="7500"/>
          <a:stretch>
            <a:fillRect/>
          </a:stretch>
        </p:blipFill>
        <p:spPr bwMode="auto">
          <a:xfrm>
            <a:off x="5410200" y="3581400"/>
            <a:ext cx="2209800" cy="1447800"/>
          </a:xfrm>
          <a:prstGeom prst="round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228600"/>
            <a:ext cx="6480048" cy="5638800"/>
          </a:xfrm>
        </p:spPr>
        <p:txBody>
          <a:bodyPr>
            <a:normAutofit/>
          </a:bodyPr>
          <a:lstStyle/>
          <a:p>
            <a:pPr algn="ctr"/>
            <a:r>
              <a:rPr dirty="0" smtClean="0"/>
              <a:t>All AROUND THE </a:t>
            </a:r>
            <a:r>
              <a:rPr lang="en-US" dirty="0" smtClean="0"/>
              <a:t>Year</a:t>
            </a:r>
            <a:r>
              <a:rPr dirty="0" smtClean="0"/>
              <a:t> with the PJ Library-</a:t>
            </a:r>
            <a:r>
              <a:rPr sz="3200" i="1" dirty="0" smtClean="0"/>
              <a:t/>
            </a:r>
            <a:br>
              <a:rPr sz="3200" i="1" dirty="0" smtClean="0"/>
            </a:br>
            <a:r>
              <a:rPr sz="3200" i="1" dirty="0" smtClean="0"/>
              <a:t>Webinar 2</a:t>
            </a:r>
            <a:endParaRPr lang="en-US" dirty="0"/>
          </a:p>
        </p:txBody>
      </p:sp>
      <p:pic>
        <p:nvPicPr>
          <p:cNvPr id="1026" name="Picture 2" descr="C:\Users\morahvivian\Pictures\all around the year.bmp"/>
          <p:cNvPicPr>
            <a:picLocks noChangeAspect="1" noChangeArrowheads="1"/>
          </p:cNvPicPr>
          <p:nvPr/>
        </p:nvPicPr>
        <p:blipFill>
          <a:blip r:embed="rId3" cstate="print"/>
          <a:srcRect/>
          <a:stretch>
            <a:fillRect/>
          </a:stretch>
        </p:blipFill>
        <p:spPr bwMode="auto">
          <a:xfrm>
            <a:off x="2362200" y="2514600"/>
            <a:ext cx="4448175" cy="3381375"/>
          </a:xfrm>
          <a:prstGeom prst="round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Tips for Sharing</a:t>
            </a:r>
            <a:br>
              <a:rPr lang="en-US" dirty="0" smtClean="0">
                <a:solidFill>
                  <a:srgbClr val="00B0F0"/>
                </a:solidFill>
              </a:rPr>
            </a:br>
            <a:r>
              <a:rPr lang="en-US" u="sng" dirty="0" smtClean="0">
                <a:solidFill>
                  <a:srgbClr val="00B0F0"/>
                </a:solidFill>
              </a:rPr>
              <a:t>The Hanukkah Trike</a:t>
            </a:r>
            <a:endParaRPr lang="en-US" u="sng" dirty="0">
              <a:solidFill>
                <a:srgbClr val="00B0F0"/>
              </a:solidFill>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000" dirty="0" smtClean="0"/>
              <a:t>Use flannel board cut-outs (Be sure to define the term “trike”.)</a:t>
            </a:r>
          </a:p>
          <a:p>
            <a:pPr>
              <a:buFont typeface="Wingdings" pitchFamily="2" charset="2"/>
              <a:buChar char="§"/>
            </a:pPr>
            <a:endParaRPr lang="en-US" sz="2000" dirty="0" smtClean="0"/>
          </a:p>
          <a:p>
            <a:pPr>
              <a:buFont typeface="Wingdings" pitchFamily="2" charset="2"/>
              <a:buChar char="§"/>
            </a:pPr>
            <a:r>
              <a:rPr lang="en-US" sz="2000" dirty="0" smtClean="0"/>
              <a:t>Consider asking children to act out the story of Hanukkah.</a:t>
            </a:r>
          </a:p>
          <a:p>
            <a:pPr>
              <a:buFont typeface="Wingdings" pitchFamily="2" charset="2"/>
              <a:buChar char="§"/>
            </a:pPr>
            <a:endParaRPr lang="en-US" sz="2000" dirty="0" smtClean="0"/>
          </a:p>
          <a:p>
            <a:pPr>
              <a:buFont typeface="Wingdings" pitchFamily="2" charset="2"/>
              <a:buChar char="§"/>
            </a:pPr>
            <a:r>
              <a:rPr lang="en-US" sz="2000" dirty="0" smtClean="0"/>
              <a:t>Ask children to describe moments when they or someone they know needed to act bravely</a:t>
            </a:r>
            <a:r>
              <a:rPr lang="en-US" sz="2400" dirty="0" smtClean="0"/>
              <a:t>.</a:t>
            </a:r>
            <a:endParaRPr lang="en-US" sz="2400" dirty="0"/>
          </a:p>
        </p:txBody>
      </p:sp>
      <p:pic>
        <p:nvPicPr>
          <p:cNvPr id="4100" name="Picture 4" descr="C:\Users\morahvivian\Pictures\2010-09-29 chanukah pictures\chanukah pictures 014.JPG"/>
          <p:cNvPicPr>
            <a:picLocks noChangeAspect="1" noChangeArrowheads="1"/>
          </p:cNvPicPr>
          <p:nvPr/>
        </p:nvPicPr>
        <p:blipFill>
          <a:blip r:embed="rId3" cstate="print">
            <a:lum contrast="20000"/>
          </a:blip>
          <a:srcRect r="15385"/>
          <a:stretch>
            <a:fillRect/>
          </a:stretch>
        </p:blipFill>
        <p:spPr bwMode="auto">
          <a:xfrm>
            <a:off x="4876800" y="4191000"/>
            <a:ext cx="1676400" cy="2118360"/>
          </a:xfrm>
          <a:prstGeom prst="roundRect">
            <a:avLst/>
          </a:prstGeom>
          <a:noFill/>
        </p:spPr>
      </p:pic>
      <p:pic>
        <p:nvPicPr>
          <p:cNvPr id="4102" name="Picture 6" descr="C:\Users\morahvivian\Pictures\2010-10-03 hannukah trike plot pictures\hannukah trike plot pictures 008.JPG"/>
          <p:cNvPicPr>
            <a:picLocks noChangeAspect="1" noChangeArrowheads="1"/>
          </p:cNvPicPr>
          <p:nvPr/>
        </p:nvPicPr>
        <p:blipFill>
          <a:blip r:embed="rId4" cstate="print">
            <a:lum bright="-20000" contrast="40000"/>
          </a:blip>
          <a:srcRect l="14063" b="12500"/>
          <a:stretch>
            <a:fillRect/>
          </a:stretch>
        </p:blipFill>
        <p:spPr bwMode="auto">
          <a:xfrm>
            <a:off x="1752600" y="4343400"/>
            <a:ext cx="2641600" cy="1981200"/>
          </a:xfrm>
          <a:prstGeom prst="round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0F0"/>
                </a:solidFill>
              </a:rPr>
              <a:t>Characteristics of Developmentally Appropriate Activities</a:t>
            </a:r>
            <a:endParaRPr lang="en-US" sz="3600" dirty="0">
              <a:solidFill>
                <a:srgbClr val="00B0F0"/>
              </a:solidFill>
            </a:endParaRPr>
          </a:p>
        </p:txBody>
      </p:sp>
      <p:sp>
        <p:nvSpPr>
          <p:cNvPr id="4" name="Content Placeholder 2"/>
          <p:cNvSpPr>
            <a:spLocks noGrp="1"/>
          </p:cNvSpPr>
          <p:nvPr>
            <p:ph idx="1"/>
          </p:nvPr>
        </p:nvSpPr>
        <p:spPr/>
        <p:txBody>
          <a:bodyPr/>
          <a:lstStyle/>
          <a:p>
            <a:pPr>
              <a:buFont typeface="Wingdings" pitchFamily="2" charset="2"/>
              <a:buChar char="§"/>
            </a:pPr>
            <a:r>
              <a:rPr lang="en-US" dirty="0" smtClean="0"/>
              <a:t>Open Ended</a:t>
            </a:r>
          </a:p>
          <a:p>
            <a:pPr>
              <a:buFont typeface="Wingdings" pitchFamily="2" charset="2"/>
              <a:buChar char="§"/>
            </a:pPr>
            <a:r>
              <a:rPr lang="en-US" dirty="0" smtClean="0"/>
              <a:t>Involve the Use of the Senses</a:t>
            </a:r>
          </a:p>
          <a:p>
            <a:pPr>
              <a:buFont typeface="Wingdings" pitchFamily="2" charset="2"/>
              <a:buChar char="§"/>
            </a:pPr>
            <a:r>
              <a:rPr lang="en-US" dirty="0" smtClean="0"/>
              <a:t>Simple, easily mastered</a:t>
            </a:r>
          </a:p>
          <a:p>
            <a:pPr>
              <a:buFont typeface="Wingdings" pitchFamily="2" charset="2"/>
              <a:buChar char="§"/>
            </a:pPr>
            <a:r>
              <a:rPr lang="en-US" dirty="0" smtClean="0"/>
              <a:t>Interesting –encourage</a:t>
            </a:r>
          </a:p>
          <a:p>
            <a:pPr>
              <a:buNone/>
            </a:pPr>
            <a:r>
              <a:rPr lang="en-US" dirty="0" smtClean="0"/>
              <a:t>    prolonged exploration</a:t>
            </a:r>
          </a:p>
          <a:p>
            <a:endParaRPr lang="en-US" dirty="0"/>
          </a:p>
        </p:txBody>
      </p:sp>
      <p:pic>
        <p:nvPicPr>
          <p:cNvPr id="5122" name="Picture 2" descr="C:\Users\morahvivian\Pictures\2010-09-29 chanukah pictures\chanukah pictures 024.JPG"/>
          <p:cNvPicPr>
            <a:picLocks noChangeAspect="1" noChangeArrowheads="1"/>
          </p:cNvPicPr>
          <p:nvPr/>
        </p:nvPicPr>
        <p:blipFill>
          <a:blip r:embed="rId3" cstate="print">
            <a:lum bright="-10000"/>
          </a:blip>
          <a:srcRect l="32813" r="22656"/>
          <a:stretch>
            <a:fillRect/>
          </a:stretch>
        </p:blipFill>
        <p:spPr bwMode="auto">
          <a:xfrm>
            <a:off x="6248400" y="1828800"/>
            <a:ext cx="1447800" cy="2209800"/>
          </a:xfrm>
          <a:prstGeom prst="roundRect">
            <a:avLst/>
          </a:prstGeom>
          <a:noFill/>
        </p:spPr>
      </p:pic>
      <p:pic>
        <p:nvPicPr>
          <p:cNvPr id="3074" name="Picture 2" descr="C:\Users\morahvivian\Pictures\2010-10-05 hanukah decorations\hanukah decorations 035.JPG"/>
          <p:cNvPicPr>
            <a:picLocks noChangeAspect="1" noChangeArrowheads="1"/>
          </p:cNvPicPr>
          <p:nvPr/>
        </p:nvPicPr>
        <p:blipFill>
          <a:blip r:embed="rId4" cstate="print"/>
          <a:srcRect l="11719" t="6250" r="10938" b="6250"/>
          <a:stretch>
            <a:fillRect/>
          </a:stretch>
        </p:blipFill>
        <p:spPr bwMode="auto">
          <a:xfrm>
            <a:off x="1143000" y="4343400"/>
            <a:ext cx="2514600" cy="2133600"/>
          </a:xfrm>
          <a:prstGeom prst="roundRect">
            <a:avLst/>
          </a:prstGeom>
          <a:noFill/>
        </p:spPr>
      </p:pic>
      <p:pic>
        <p:nvPicPr>
          <p:cNvPr id="3075" name="Picture 3" descr="C:\Users\morahvivian\Pictures\2010-10-05 hanukah decorations\hanukah decorations 033.JPG"/>
          <p:cNvPicPr>
            <a:picLocks noChangeAspect="1" noChangeArrowheads="1"/>
          </p:cNvPicPr>
          <p:nvPr/>
        </p:nvPicPr>
        <p:blipFill>
          <a:blip r:embed="rId5" cstate="print">
            <a:lum contrast="20000"/>
          </a:blip>
          <a:srcRect l="5714"/>
          <a:stretch>
            <a:fillRect/>
          </a:stretch>
        </p:blipFill>
        <p:spPr bwMode="auto">
          <a:xfrm>
            <a:off x="4267200" y="4495800"/>
            <a:ext cx="2514600" cy="1828800"/>
          </a:xfrm>
          <a:prstGeom prst="round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Guidelines for Setting up Activities</a:t>
            </a:r>
            <a:endParaRPr lang="en-US" dirty="0">
              <a:solidFill>
                <a:srgbClr val="00B0F0"/>
              </a:solidFill>
            </a:endParaRPr>
          </a:p>
        </p:txBody>
      </p:sp>
      <p:sp>
        <p:nvSpPr>
          <p:cNvPr id="3" name="Content Placeholder 2"/>
          <p:cNvSpPr>
            <a:spLocks noGrp="1"/>
          </p:cNvSpPr>
          <p:nvPr>
            <p:ph idx="1"/>
          </p:nvPr>
        </p:nvSpPr>
        <p:spPr>
          <a:xfrm>
            <a:off x="381000" y="1676400"/>
            <a:ext cx="8153400" cy="5029200"/>
          </a:xfrm>
        </p:spPr>
        <p:txBody>
          <a:bodyPr>
            <a:normAutofit fontScale="92500" lnSpcReduction="10000"/>
          </a:bodyPr>
          <a:lstStyle/>
          <a:p>
            <a:pPr>
              <a:buFont typeface="Wingdings" pitchFamily="2" charset="2"/>
              <a:buChar char="§"/>
            </a:pPr>
            <a:r>
              <a:rPr lang="en-US" sz="2400" dirty="0" smtClean="0"/>
              <a:t>Minimize Waiting Time</a:t>
            </a:r>
          </a:p>
          <a:p>
            <a:pPr>
              <a:buNone/>
            </a:pPr>
            <a:endParaRPr lang="en-US" sz="2400" dirty="0" smtClean="0"/>
          </a:p>
          <a:p>
            <a:pPr>
              <a:buFont typeface="Wingdings" pitchFamily="2" charset="2"/>
              <a:buChar char="§"/>
            </a:pPr>
            <a:r>
              <a:rPr lang="en-US" sz="2400" dirty="0" smtClean="0"/>
              <a:t>Avoid Sharing of</a:t>
            </a:r>
          </a:p>
          <a:p>
            <a:pPr>
              <a:buNone/>
            </a:pPr>
            <a:r>
              <a:rPr lang="en-US" sz="2400" dirty="0" smtClean="0"/>
              <a:t>     Materials</a:t>
            </a:r>
          </a:p>
          <a:p>
            <a:pPr>
              <a:buNone/>
            </a:pPr>
            <a:endParaRPr lang="en-US" sz="2400" dirty="0" smtClean="0"/>
          </a:p>
          <a:p>
            <a:pPr>
              <a:buFont typeface="Wingdings" pitchFamily="2" charset="2"/>
              <a:buChar char="§"/>
            </a:pPr>
            <a:r>
              <a:rPr lang="en-US" sz="2400" dirty="0" smtClean="0"/>
              <a:t>Set up stations/ Have several</a:t>
            </a:r>
          </a:p>
          <a:p>
            <a:pPr>
              <a:buNone/>
            </a:pPr>
            <a:r>
              <a:rPr lang="en-US" sz="2400" dirty="0" smtClean="0"/>
              <a:t>     activities occurring </a:t>
            </a:r>
          </a:p>
          <a:p>
            <a:pPr>
              <a:buNone/>
            </a:pPr>
            <a:r>
              <a:rPr lang="en-US" sz="2400" dirty="0" smtClean="0"/>
              <a:t>     simultaneously</a:t>
            </a:r>
          </a:p>
          <a:p>
            <a:pPr>
              <a:buNone/>
            </a:pPr>
            <a:endParaRPr lang="en-US" sz="2400" dirty="0" smtClean="0"/>
          </a:p>
          <a:p>
            <a:pPr>
              <a:buFont typeface="Wingdings" pitchFamily="2" charset="2"/>
              <a:buChar char="§"/>
            </a:pPr>
            <a:r>
              <a:rPr lang="en-US" sz="2400" dirty="0" smtClean="0"/>
              <a:t>Maximize Parent- Child</a:t>
            </a:r>
          </a:p>
          <a:p>
            <a:pPr>
              <a:buNone/>
            </a:pPr>
            <a:r>
              <a:rPr lang="en-US" sz="2400" dirty="0" smtClean="0"/>
              <a:t>     Interaction</a:t>
            </a:r>
          </a:p>
          <a:p>
            <a:pPr>
              <a:buFont typeface="Wingdings" pitchFamily="2" charset="2"/>
              <a:buChar char="§"/>
            </a:pPr>
            <a:endParaRPr lang="en-US" sz="2000" dirty="0" smtClean="0"/>
          </a:p>
          <a:p>
            <a:pPr>
              <a:buFont typeface="Wingdings" pitchFamily="2" charset="2"/>
              <a:buChar char="§"/>
            </a:pPr>
            <a:endParaRPr lang="en-US" sz="2000" dirty="0" smtClean="0"/>
          </a:p>
          <a:p>
            <a:pPr lvl="8">
              <a:buFont typeface="Wingdings" pitchFamily="2" charset="2"/>
              <a:buChar char="§"/>
            </a:pPr>
            <a:r>
              <a:rPr lang="en-US" sz="1000" dirty="0" smtClean="0"/>
              <a:t>                                                                                      </a:t>
            </a:r>
            <a:endParaRPr lang="en-US" sz="2400" dirty="0" smtClean="0"/>
          </a:p>
          <a:p>
            <a:pPr>
              <a:buNone/>
            </a:pPr>
            <a:endParaRPr lang="en-US" sz="1200" dirty="0" smtClean="0"/>
          </a:p>
        </p:txBody>
      </p:sp>
      <p:pic>
        <p:nvPicPr>
          <p:cNvPr id="7" name="Picture 2" descr="C:\Users\morahvivian\Videos\FlipShare Data\Videos\VID00226.jpg"/>
          <p:cNvPicPr>
            <a:picLocks noChangeAspect="1" noChangeArrowheads="1"/>
          </p:cNvPicPr>
          <p:nvPr/>
        </p:nvPicPr>
        <p:blipFill>
          <a:blip r:embed="rId3" cstate="print">
            <a:lum bright="10000"/>
          </a:blip>
          <a:srcRect/>
          <a:stretch>
            <a:fillRect/>
          </a:stretch>
        </p:blipFill>
        <p:spPr bwMode="auto">
          <a:xfrm>
            <a:off x="4953000" y="1905000"/>
            <a:ext cx="2438400" cy="2286000"/>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r>
              <a:rPr lang="en-US" dirty="0" smtClean="0">
                <a:solidFill>
                  <a:srgbClr val="00B0F0"/>
                </a:solidFill>
              </a:rPr>
              <a:t>More Guidelines for Setting Up Activities</a:t>
            </a:r>
            <a:endParaRPr lang="en-US" dirty="0">
              <a:solidFill>
                <a:srgbClr val="00B0F0"/>
              </a:solidFill>
            </a:endParaRPr>
          </a:p>
        </p:txBody>
      </p:sp>
      <p:sp>
        <p:nvSpPr>
          <p:cNvPr id="3" name="Content Placeholder 2"/>
          <p:cNvSpPr>
            <a:spLocks noGrp="1"/>
          </p:cNvSpPr>
          <p:nvPr>
            <p:ph idx="1"/>
          </p:nvPr>
        </p:nvSpPr>
        <p:spPr>
          <a:xfrm>
            <a:off x="457200" y="1600200"/>
            <a:ext cx="7467600" cy="5029200"/>
          </a:xfrm>
        </p:spPr>
        <p:txBody>
          <a:bodyPr>
            <a:normAutofit/>
          </a:bodyPr>
          <a:lstStyle/>
          <a:p>
            <a:pPr>
              <a:buFont typeface="Wingdings" pitchFamily="2" charset="2"/>
              <a:buChar char="§"/>
            </a:pPr>
            <a:r>
              <a:rPr lang="en-US" sz="2800" dirty="0" smtClean="0"/>
              <a:t>Keep instructions, simple,</a:t>
            </a:r>
          </a:p>
          <a:p>
            <a:pPr>
              <a:buNone/>
            </a:pPr>
            <a:r>
              <a:rPr lang="en-US" sz="2800" dirty="0" smtClean="0"/>
              <a:t> clear, and educational</a:t>
            </a:r>
          </a:p>
          <a:p>
            <a:pPr>
              <a:buFont typeface="Wingdings" pitchFamily="2" charset="2"/>
              <a:buChar char="§"/>
            </a:pPr>
            <a:endParaRPr lang="en-US" sz="2800" dirty="0" smtClean="0"/>
          </a:p>
          <a:p>
            <a:pPr>
              <a:buFont typeface="Wingdings" pitchFamily="2" charset="2"/>
              <a:buChar char="§"/>
            </a:pPr>
            <a:r>
              <a:rPr lang="en-US" sz="2800" dirty="0" smtClean="0"/>
              <a:t>Plan for clean-up</a:t>
            </a:r>
          </a:p>
          <a:p>
            <a:pPr>
              <a:buFont typeface="Wingdings" pitchFamily="2" charset="2"/>
              <a:buChar char="§"/>
            </a:pPr>
            <a:endParaRPr lang="en-US" sz="2800" dirty="0" smtClean="0"/>
          </a:p>
          <a:p>
            <a:pPr>
              <a:buFont typeface="Wingdings" pitchFamily="2" charset="2"/>
              <a:buChar char="§"/>
            </a:pPr>
            <a:r>
              <a:rPr lang="en-US" sz="2800" dirty="0" smtClean="0"/>
              <a:t>Over-plan-</a:t>
            </a:r>
          </a:p>
          <a:p>
            <a:pPr>
              <a:buNone/>
            </a:pPr>
            <a:r>
              <a:rPr lang="en-US" sz="2800" dirty="0" smtClean="0"/>
              <a:t>    Plan for more</a:t>
            </a:r>
          </a:p>
          <a:p>
            <a:pPr>
              <a:buNone/>
            </a:pPr>
            <a:r>
              <a:rPr lang="en-US" sz="2800" dirty="0" smtClean="0"/>
              <a:t>    rather than less activities</a:t>
            </a:r>
            <a:r>
              <a:rPr lang="en-US" sz="2800" i="1" dirty="0" smtClean="0"/>
              <a:t> </a:t>
            </a:r>
            <a:r>
              <a:rPr lang="en-US" sz="3100" i="1" dirty="0" smtClean="0"/>
              <a:t>   </a:t>
            </a:r>
          </a:p>
          <a:p>
            <a:pPr>
              <a:buNone/>
            </a:pPr>
            <a:r>
              <a:rPr lang="en-US" sz="3100" i="1" dirty="0" smtClean="0"/>
              <a:t>                                                                       </a:t>
            </a:r>
          </a:p>
          <a:p>
            <a:pPr>
              <a:buNone/>
            </a:pPr>
            <a:endParaRPr lang="en-US" sz="3100" dirty="0" smtClean="0"/>
          </a:p>
          <a:p>
            <a:pPr>
              <a:buNone/>
            </a:pPr>
            <a:endParaRPr lang="en-US" sz="3100" dirty="0" smtClean="0"/>
          </a:p>
          <a:p>
            <a:pPr>
              <a:buNone/>
            </a:pPr>
            <a:endParaRPr lang="en-US" sz="3100" dirty="0" smtClean="0"/>
          </a:p>
          <a:p>
            <a:pPr>
              <a:buNone/>
            </a:pPr>
            <a:endParaRPr lang="en-US" sz="3100" dirty="0" smtClean="0"/>
          </a:p>
          <a:p>
            <a:pPr>
              <a:buNone/>
            </a:pPr>
            <a:endParaRPr lang="en-US" sz="3100" dirty="0" smtClean="0"/>
          </a:p>
          <a:p>
            <a:pPr>
              <a:buNone/>
            </a:pPr>
            <a:endParaRPr lang="en-US" sz="3100" dirty="0" smtClean="0"/>
          </a:p>
          <a:p>
            <a:pPr>
              <a:buNone/>
            </a:pPr>
            <a:endParaRPr lang="en-US" sz="3700" i="1" dirty="0" smtClean="0"/>
          </a:p>
          <a:p>
            <a:pPr>
              <a:buNone/>
            </a:pPr>
            <a:endParaRPr lang="en-US" sz="3700" i="1" dirty="0" smtClean="0"/>
          </a:p>
          <a:p>
            <a:endParaRPr lang="en-US" dirty="0"/>
          </a:p>
        </p:txBody>
      </p:sp>
      <p:sp>
        <p:nvSpPr>
          <p:cNvPr id="7" name="TextBox 6"/>
          <p:cNvSpPr txBox="1"/>
          <p:nvPr/>
        </p:nvSpPr>
        <p:spPr>
          <a:xfrm>
            <a:off x="5181600" y="3505200"/>
            <a:ext cx="2667000" cy="1600438"/>
          </a:xfrm>
          <a:prstGeom prst="rect">
            <a:avLst/>
          </a:prstGeom>
          <a:noFill/>
        </p:spPr>
        <p:txBody>
          <a:bodyPr wrap="square" rtlCol="0">
            <a:spAutoFit/>
          </a:bodyPr>
          <a:lstStyle/>
          <a:p>
            <a:r>
              <a:rPr lang="en-US" sz="1400" i="1" dirty="0" smtClean="0"/>
              <a:t>There is one candle called the shammash which is higher or set off in some way from all of the other candles.  Can you point to the space where the shammash will go on each menorah?</a:t>
            </a:r>
            <a:endParaRPr lang="en-US" sz="1400" i="1" dirty="0"/>
          </a:p>
        </p:txBody>
      </p:sp>
      <p:pic>
        <p:nvPicPr>
          <p:cNvPr id="4098" name="Picture 2" descr="C:\Users\morahvivian\Pictures\2010-10-04 more hanukkah photos\more hanukkah photos 004.JPG"/>
          <p:cNvPicPr>
            <a:picLocks noChangeAspect="1" noChangeArrowheads="1"/>
          </p:cNvPicPr>
          <p:nvPr/>
        </p:nvPicPr>
        <p:blipFill>
          <a:blip r:embed="rId3" cstate="print"/>
          <a:srcRect t="3448" r="3906" b="10345"/>
          <a:stretch>
            <a:fillRect/>
          </a:stretch>
        </p:blipFill>
        <p:spPr bwMode="auto">
          <a:xfrm>
            <a:off x="5181600" y="1447800"/>
            <a:ext cx="2819400" cy="1905000"/>
          </a:xfrm>
          <a:prstGeom prst="round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
            </a:r>
            <a:br>
              <a:rPr lang="en-US" dirty="0" smtClean="0">
                <a:solidFill>
                  <a:srgbClr val="00B0F0"/>
                </a:solidFill>
              </a:rPr>
            </a:br>
            <a:r>
              <a:rPr lang="en-US" dirty="0" smtClean="0">
                <a:solidFill>
                  <a:srgbClr val="00B0F0"/>
                </a:solidFill>
              </a:rPr>
              <a:t>When to Hold Activities</a:t>
            </a:r>
            <a:br>
              <a:rPr lang="en-US" dirty="0" smtClean="0">
                <a:solidFill>
                  <a:srgbClr val="00B0F0"/>
                </a:solidFill>
              </a:rPr>
            </a:br>
            <a:endParaRPr lang="en-US" dirty="0">
              <a:solidFill>
                <a:srgbClr val="00B0F0"/>
              </a:solidFill>
            </a:endParaRPr>
          </a:p>
        </p:txBody>
      </p:sp>
      <p:sp>
        <p:nvSpPr>
          <p:cNvPr id="3" name="Content Placeholder 2"/>
          <p:cNvSpPr>
            <a:spLocks noGrp="1"/>
          </p:cNvSpPr>
          <p:nvPr>
            <p:ph idx="1"/>
          </p:nvPr>
        </p:nvSpPr>
        <p:spPr>
          <a:xfrm>
            <a:off x="457200" y="1447800"/>
            <a:ext cx="7467600" cy="4525963"/>
          </a:xfrm>
        </p:spPr>
        <p:txBody>
          <a:bodyPr/>
          <a:lstStyle/>
          <a:p>
            <a:pPr>
              <a:buFont typeface="Wingdings" pitchFamily="2" charset="2"/>
              <a:buChar char="§"/>
            </a:pPr>
            <a:r>
              <a:rPr lang="en-US" dirty="0" smtClean="0"/>
              <a:t>As families arrive</a:t>
            </a:r>
          </a:p>
          <a:p>
            <a:pPr>
              <a:buFont typeface="Wingdings" pitchFamily="2" charset="2"/>
              <a:buChar char="§"/>
            </a:pPr>
            <a:r>
              <a:rPr lang="en-US" dirty="0" smtClean="0"/>
              <a:t>As the book is being introduced</a:t>
            </a:r>
          </a:p>
          <a:p>
            <a:pPr>
              <a:buNone/>
            </a:pPr>
            <a:r>
              <a:rPr lang="en-US" dirty="0" smtClean="0"/>
              <a:t>		</a:t>
            </a:r>
            <a:r>
              <a:rPr lang="en-US" sz="2400" i="1" dirty="0" smtClean="0"/>
              <a:t>Can use a  holiday bag to hold</a:t>
            </a:r>
          </a:p>
          <a:p>
            <a:pPr>
              <a:buNone/>
            </a:pPr>
            <a:r>
              <a:rPr lang="en-US" sz="2400" i="1" dirty="0" smtClean="0"/>
              <a:t>          ritual objects  which will be displayed </a:t>
            </a:r>
          </a:p>
          <a:p>
            <a:pPr>
              <a:buFont typeface="Wingdings" pitchFamily="2" charset="2"/>
              <a:buChar char="§"/>
            </a:pPr>
            <a:r>
              <a:rPr lang="en-US" dirty="0" smtClean="0"/>
              <a:t>After the book reading</a:t>
            </a:r>
          </a:p>
          <a:p>
            <a:pPr>
              <a:buFont typeface="Wingdings" pitchFamily="2" charset="2"/>
              <a:buChar cha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Menorah Activities</a:t>
            </a:r>
            <a:endParaRPr lang="en-US" dirty="0">
              <a:solidFill>
                <a:srgbClr val="00B0F0"/>
              </a:solidFill>
            </a:endParaRPr>
          </a:p>
        </p:txBody>
      </p:sp>
      <p:sp>
        <p:nvSpPr>
          <p:cNvPr id="3" name="Content Placeholder 2"/>
          <p:cNvSpPr>
            <a:spLocks noGrp="1"/>
          </p:cNvSpPr>
          <p:nvPr>
            <p:ph idx="1"/>
          </p:nvPr>
        </p:nvSpPr>
        <p:spPr>
          <a:xfrm>
            <a:off x="457200" y="1600200"/>
            <a:ext cx="7924800" cy="4525963"/>
          </a:xfrm>
        </p:spPr>
        <p:txBody>
          <a:bodyPr>
            <a:normAutofit/>
          </a:bodyPr>
          <a:lstStyle/>
          <a:p>
            <a:pPr>
              <a:buFont typeface="Wingdings" pitchFamily="2" charset="2"/>
              <a:buChar char="§"/>
            </a:pPr>
            <a:r>
              <a:rPr lang="en-US" dirty="0" smtClean="0"/>
              <a:t>Placing candles in</a:t>
            </a:r>
          </a:p>
          <a:p>
            <a:pPr>
              <a:buNone/>
            </a:pPr>
            <a:r>
              <a:rPr lang="en-US" dirty="0" smtClean="0"/>
              <a:t>     menorahs</a:t>
            </a:r>
          </a:p>
          <a:p>
            <a:pPr>
              <a:buNone/>
            </a:pPr>
            <a:endParaRPr lang="en-US" dirty="0" smtClean="0"/>
          </a:p>
          <a:p>
            <a:pPr>
              <a:buFont typeface="Wingdings" pitchFamily="2" charset="2"/>
              <a:buChar char="§"/>
            </a:pPr>
            <a:r>
              <a:rPr lang="en-US" dirty="0" smtClean="0"/>
              <a:t>Candle Art</a:t>
            </a:r>
          </a:p>
          <a:p>
            <a:pPr>
              <a:buFont typeface="Wingdings" pitchFamily="2" charset="2"/>
              <a:buChar char="§"/>
            </a:pPr>
            <a:endParaRPr lang="en-US" dirty="0" smtClean="0"/>
          </a:p>
          <a:p>
            <a:pPr>
              <a:buFont typeface="Wingdings" pitchFamily="2" charset="2"/>
              <a:buChar char="§"/>
            </a:pPr>
            <a:r>
              <a:rPr lang="en-US" dirty="0" smtClean="0"/>
              <a:t>Human </a:t>
            </a:r>
          </a:p>
          <a:p>
            <a:pPr>
              <a:buNone/>
            </a:pPr>
            <a:r>
              <a:rPr lang="en-US" dirty="0" smtClean="0"/>
              <a:t>    Menorahs</a:t>
            </a:r>
            <a:endParaRPr lang="en-US" dirty="0"/>
          </a:p>
        </p:txBody>
      </p:sp>
      <p:pic>
        <p:nvPicPr>
          <p:cNvPr id="2050" name="Picture 2" descr="6928512B"/>
          <p:cNvPicPr>
            <a:picLocks noChangeAspect="1" noChangeArrowheads="1"/>
          </p:cNvPicPr>
          <p:nvPr/>
        </p:nvPicPr>
        <p:blipFill>
          <a:blip r:embed="rId3" cstate="print">
            <a:lum bright="-20000" contrast="10000"/>
          </a:blip>
          <a:srcRect l="7813" t="22917" r="21875" b="23958"/>
          <a:stretch>
            <a:fillRect/>
          </a:stretch>
        </p:blipFill>
        <p:spPr bwMode="auto">
          <a:xfrm rot="5400000">
            <a:off x="2705100" y="3771900"/>
            <a:ext cx="2286000" cy="1295400"/>
          </a:xfrm>
          <a:prstGeom prst="roundRect">
            <a:avLst/>
          </a:prstGeom>
          <a:noFill/>
          <a:ln>
            <a:noFill/>
          </a:ln>
        </p:spPr>
      </p:pic>
      <p:pic>
        <p:nvPicPr>
          <p:cNvPr id="2051" name="Picture 3" descr="54964130"/>
          <p:cNvPicPr>
            <a:picLocks noChangeAspect="1" noChangeArrowheads="1"/>
          </p:cNvPicPr>
          <p:nvPr/>
        </p:nvPicPr>
        <p:blipFill>
          <a:blip r:embed="rId4" cstate="print">
            <a:lum bright="-10000"/>
          </a:blip>
          <a:srcRect t="12000"/>
          <a:stretch>
            <a:fillRect/>
          </a:stretch>
        </p:blipFill>
        <p:spPr bwMode="auto">
          <a:xfrm>
            <a:off x="4876800" y="3886200"/>
            <a:ext cx="2666999" cy="1676400"/>
          </a:xfrm>
          <a:prstGeom prst="roundRect">
            <a:avLst/>
          </a:prstGeom>
          <a:noFill/>
          <a:ln w="9525">
            <a:noFill/>
            <a:miter lim="800000"/>
            <a:headEnd/>
            <a:tailEnd/>
          </a:ln>
        </p:spPr>
      </p:pic>
      <p:pic>
        <p:nvPicPr>
          <p:cNvPr id="2052" name="Picture 4" descr="671B5A5D"/>
          <p:cNvPicPr>
            <a:picLocks noChangeAspect="1" noChangeArrowheads="1"/>
          </p:cNvPicPr>
          <p:nvPr/>
        </p:nvPicPr>
        <p:blipFill>
          <a:blip r:embed="rId5" cstate="print">
            <a:lum bright="-10000" contrast="10000"/>
          </a:blip>
          <a:srcRect/>
          <a:stretch>
            <a:fillRect/>
          </a:stretch>
        </p:blipFill>
        <p:spPr bwMode="auto">
          <a:xfrm>
            <a:off x="4800600" y="1752600"/>
            <a:ext cx="2438400" cy="1447800"/>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solidFill>
                  <a:srgbClr val="00B0F0"/>
                </a:solidFill>
              </a:rPr>
              <a:t>More Menorah Activities</a:t>
            </a:r>
            <a:endParaRPr lang="en-US" dirty="0">
              <a:solidFill>
                <a:srgbClr val="00B0F0"/>
              </a:solidFill>
            </a:endParaRPr>
          </a:p>
        </p:txBody>
      </p:sp>
      <p:sp>
        <p:nvSpPr>
          <p:cNvPr id="3" name="Content Placeholder 2"/>
          <p:cNvSpPr>
            <a:spLocks noGrp="1"/>
          </p:cNvSpPr>
          <p:nvPr>
            <p:ph idx="1"/>
          </p:nvPr>
        </p:nvSpPr>
        <p:spPr>
          <a:xfrm>
            <a:off x="533400" y="1447800"/>
            <a:ext cx="7391400" cy="5257800"/>
          </a:xfrm>
        </p:spPr>
        <p:txBody>
          <a:bodyPr>
            <a:normAutofit/>
          </a:bodyPr>
          <a:lstStyle/>
          <a:p>
            <a:pPr>
              <a:buFont typeface="Wingdings" pitchFamily="2" charset="2"/>
              <a:buChar char="§"/>
            </a:pPr>
            <a:r>
              <a:rPr lang="en-US" sz="2400" dirty="0" smtClean="0"/>
              <a:t>Making Menorah Safety</a:t>
            </a:r>
          </a:p>
          <a:p>
            <a:pPr>
              <a:buNone/>
            </a:pPr>
            <a:r>
              <a:rPr lang="en-US" sz="2400" dirty="0" smtClean="0"/>
              <a:t>    Lighters</a:t>
            </a:r>
          </a:p>
          <a:p>
            <a:pPr>
              <a:buNone/>
            </a:pPr>
            <a:endParaRPr lang="en-US" sz="2400" dirty="0" smtClean="0"/>
          </a:p>
          <a:p>
            <a:pPr>
              <a:buFont typeface="Wingdings" pitchFamily="2" charset="2"/>
              <a:buChar char="§"/>
            </a:pPr>
            <a:r>
              <a:rPr lang="en-US" sz="2400" dirty="0" smtClean="0"/>
              <a:t>Lighting an oil menorah</a:t>
            </a:r>
          </a:p>
          <a:p>
            <a:pPr>
              <a:buNone/>
            </a:pPr>
            <a:endParaRPr lang="en-US" sz="2400" dirty="0" smtClean="0"/>
          </a:p>
          <a:p>
            <a:pPr>
              <a:spcBef>
                <a:spcPts val="600"/>
              </a:spcBef>
              <a:buFont typeface="Wingdings" pitchFamily="2" charset="2"/>
              <a:buChar char="§"/>
            </a:pPr>
            <a:r>
              <a:rPr lang="en-US" sz="2400" dirty="0" smtClean="0"/>
              <a:t>Making play dough, </a:t>
            </a:r>
          </a:p>
          <a:p>
            <a:pPr>
              <a:spcBef>
                <a:spcPts val="600"/>
              </a:spcBef>
              <a:buNone/>
            </a:pPr>
            <a:r>
              <a:rPr lang="en-US" sz="2400" dirty="0" smtClean="0"/>
              <a:t>    wooden, or </a:t>
            </a:r>
          </a:p>
          <a:p>
            <a:pPr>
              <a:spcBef>
                <a:spcPts val="600"/>
              </a:spcBef>
              <a:buNone/>
            </a:pPr>
            <a:r>
              <a:rPr lang="en-US" sz="2400" dirty="0" smtClean="0"/>
              <a:t>    sculpy dough</a:t>
            </a:r>
          </a:p>
          <a:p>
            <a:pPr>
              <a:spcBef>
                <a:spcPts val="600"/>
              </a:spcBef>
              <a:buNone/>
            </a:pPr>
            <a:r>
              <a:rPr lang="en-US" sz="2400" dirty="0" smtClean="0"/>
              <a:t>    menorahs</a:t>
            </a:r>
          </a:p>
          <a:p>
            <a:pPr>
              <a:spcBef>
                <a:spcPts val="600"/>
              </a:spcBef>
              <a:buNone/>
            </a:pPr>
            <a:endParaRPr lang="en-US" sz="2400" dirty="0" smtClean="0"/>
          </a:p>
          <a:p>
            <a:pPr>
              <a:buFont typeface="Wingdings" pitchFamily="2" charset="2"/>
              <a:buChar char="§"/>
            </a:pPr>
            <a:r>
              <a:rPr lang="en-US" sz="2400" dirty="0" smtClean="0"/>
              <a:t>Oil Art</a:t>
            </a:r>
          </a:p>
          <a:p>
            <a:pPr>
              <a:buNone/>
            </a:pPr>
            <a:endParaRPr lang="en-US" sz="2400" dirty="0" smtClean="0"/>
          </a:p>
          <a:p>
            <a:pPr>
              <a:buNone/>
            </a:pPr>
            <a:endParaRPr lang="en-US" dirty="0"/>
          </a:p>
        </p:txBody>
      </p:sp>
      <p:pic>
        <p:nvPicPr>
          <p:cNvPr id="3076" name="Picture 4" descr="C:\Users\morahvivian\Pictures\2009-11-10 2009-11-09\2009-11-09 252.JPG"/>
          <p:cNvPicPr>
            <a:picLocks noChangeAspect="1" noChangeArrowheads="1"/>
          </p:cNvPicPr>
          <p:nvPr/>
        </p:nvPicPr>
        <p:blipFill>
          <a:blip r:embed="rId3" cstate="print">
            <a:lum bright="10000" contrast="10000"/>
          </a:blip>
          <a:srcRect b="24603"/>
          <a:stretch>
            <a:fillRect/>
          </a:stretch>
        </p:blipFill>
        <p:spPr bwMode="auto">
          <a:xfrm>
            <a:off x="5638800" y="3352800"/>
            <a:ext cx="2286000" cy="1670538"/>
          </a:xfrm>
          <a:prstGeom prst="roundRect">
            <a:avLst/>
          </a:prstGeom>
          <a:noFill/>
        </p:spPr>
      </p:pic>
      <p:pic>
        <p:nvPicPr>
          <p:cNvPr id="3077" name="Picture 5" descr="C:\Users\morahvivian\Pictures\2009-11-10 2009-11-09\2009-11-09 251.JPG"/>
          <p:cNvPicPr>
            <a:picLocks noChangeAspect="1" noChangeArrowheads="1"/>
          </p:cNvPicPr>
          <p:nvPr/>
        </p:nvPicPr>
        <p:blipFill>
          <a:blip r:embed="rId4" cstate="print">
            <a:lum bright="-10000" contrast="20000"/>
          </a:blip>
          <a:srcRect/>
          <a:stretch>
            <a:fillRect/>
          </a:stretch>
        </p:blipFill>
        <p:spPr bwMode="auto">
          <a:xfrm>
            <a:off x="5334000" y="1524000"/>
            <a:ext cx="2423160" cy="1580038"/>
          </a:xfrm>
          <a:prstGeom prst="roundRect">
            <a:avLst/>
          </a:prstGeom>
          <a:noFill/>
        </p:spPr>
      </p:pic>
      <p:pic>
        <p:nvPicPr>
          <p:cNvPr id="1028" name="Picture 4" descr="C:\Users\morahvivian\Pictures\2010-10-05 hanukah decorations\hanukah decorations 034.JPG"/>
          <p:cNvPicPr>
            <a:picLocks noChangeAspect="1" noChangeArrowheads="1"/>
          </p:cNvPicPr>
          <p:nvPr/>
        </p:nvPicPr>
        <p:blipFill>
          <a:blip r:embed="rId5" cstate="print">
            <a:lum bright="-10000" contrast="30000"/>
          </a:blip>
          <a:srcRect l="8571" r="14286" b="15789"/>
          <a:stretch>
            <a:fillRect/>
          </a:stretch>
        </p:blipFill>
        <p:spPr bwMode="auto">
          <a:xfrm>
            <a:off x="5638800" y="5181600"/>
            <a:ext cx="2057400" cy="1447800"/>
          </a:xfrm>
          <a:prstGeom prst="roundRect">
            <a:avLst/>
          </a:prstGeom>
          <a:noFill/>
        </p:spPr>
      </p:pic>
      <p:pic>
        <p:nvPicPr>
          <p:cNvPr id="1029" name="Picture 5" descr="C:\Users\morahvivian\Pictures\chanukah lights\249.JPG"/>
          <p:cNvPicPr>
            <a:picLocks noChangeAspect="1" noChangeArrowheads="1"/>
          </p:cNvPicPr>
          <p:nvPr/>
        </p:nvPicPr>
        <p:blipFill>
          <a:blip r:embed="rId6" cstate="print">
            <a:lum bright="-20000" contrast="10000"/>
          </a:blip>
          <a:srcRect/>
          <a:stretch>
            <a:fillRect/>
          </a:stretch>
        </p:blipFill>
        <p:spPr bwMode="auto">
          <a:xfrm>
            <a:off x="3276600" y="4495800"/>
            <a:ext cx="1981200" cy="1371600"/>
          </a:xfrm>
          <a:prstGeom prst="round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Menorah Teaching Points</a:t>
            </a:r>
            <a:endParaRPr lang="en-US" dirty="0">
              <a:solidFill>
                <a:srgbClr val="00B0F0"/>
              </a:solidFill>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400" i="1" dirty="0" smtClean="0"/>
              <a:t>Chanukiya  </a:t>
            </a:r>
            <a:r>
              <a:rPr lang="en-US" sz="2400" dirty="0" smtClean="0"/>
              <a:t>is a Hebrew word for menorah</a:t>
            </a:r>
          </a:p>
          <a:p>
            <a:pPr>
              <a:buFont typeface="Wingdings" pitchFamily="2" charset="2"/>
              <a:buChar char="§"/>
            </a:pPr>
            <a:r>
              <a:rPr lang="en-US" sz="2400" dirty="0" smtClean="0"/>
              <a:t> A Menorah is placed in a window so that all who pass by will see (This is known as the mitzvah of </a:t>
            </a:r>
            <a:r>
              <a:rPr lang="en-US" sz="2400" i="1" dirty="0" smtClean="0"/>
              <a:t>pirsum</a:t>
            </a:r>
            <a:r>
              <a:rPr lang="en-US" sz="2400" i="1" dirty="0" smtClean="0"/>
              <a:t> </a:t>
            </a:r>
            <a:r>
              <a:rPr lang="en-US" sz="2400" i="1" dirty="0" smtClean="0"/>
              <a:t>hanes</a:t>
            </a:r>
            <a:r>
              <a:rPr lang="en-US" sz="2400" i="1" dirty="0" smtClean="0"/>
              <a:t> ).</a:t>
            </a:r>
          </a:p>
          <a:p>
            <a:pPr>
              <a:buFont typeface="Wingdings" pitchFamily="2" charset="2"/>
              <a:buChar char="§"/>
            </a:pPr>
            <a:r>
              <a:rPr lang="en-US" sz="2400" i="1" dirty="0" smtClean="0"/>
              <a:t>Shammash</a:t>
            </a:r>
            <a:r>
              <a:rPr lang="en-US" sz="2400" dirty="0" smtClean="0"/>
              <a:t>-a helper candle, is used to light all of the other candles</a:t>
            </a:r>
          </a:p>
          <a:p>
            <a:pPr>
              <a:buFont typeface="Wingdings" pitchFamily="2" charset="2"/>
              <a:buChar char="§"/>
            </a:pPr>
            <a:r>
              <a:rPr lang="en-US" sz="2400" dirty="0" smtClean="0"/>
              <a:t>There is a custom to refrain from work as the candles burn.</a:t>
            </a:r>
          </a:p>
          <a:p>
            <a:pPr>
              <a:buFont typeface="Wingdings" pitchFamily="2" charset="2"/>
              <a:buChar char="§"/>
            </a:pPr>
            <a:r>
              <a:rPr lang="en-US" sz="2400" dirty="0" smtClean="0"/>
              <a:t>We add one candle for each night of Hanukkah</a:t>
            </a:r>
          </a:p>
          <a:p>
            <a:pPr>
              <a:buFont typeface="Wingdings" pitchFamily="2" charset="2"/>
              <a:buChar char="§"/>
            </a:pPr>
            <a:r>
              <a:rPr lang="en-US" sz="2400" dirty="0" smtClean="0"/>
              <a:t>We light the candles from left to right-from the newest candle to the oldest.</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Dreidel Activities</a:t>
            </a:r>
            <a:endParaRPr lang="en-US" dirty="0">
              <a:solidFill>
                <a:srgbClr val="00B0F0"/>
              </a:solidFill>
            </a:endParaRPr>
          </a:p>
        </p:txBody>
      </p:sp>
      <p:sp>
        <p:nvSpPr>
          <p:cNvPr id="3" name="Content Placeholder 2"/>
          <p:cNvSpPr>
            <a:spLocks noGrp="1"/>
          </p:cNvSpPr>
          <p:nvPr>
            <p:ph idx="1"/>
          </p:nvPr>
        </p:nvSpPr>
        <p:spPr>
          <a:xfrm>
            <a:off x="533400" y="1600200"/>
            <a:ext cx="7391400" cy="4525963"/>
          </a:xfrm>
        </p:spPr>
        <p:txBody>
          <a:bodyPr/>
          <a:lstStyle/>
          <a:p>
            <a:pPr>
              <a:buFont typeface="Wingdings" pitchFamily="2" charset="2"/>
              <a:buChar char="§"/>
            </a:pPr>
            <a:r>
              <a:rPr lang="en-US" sz="2400" dirty="0" smtClean="0"/>
              <a:t>Movement Games-Spin like a dreidel</a:t>
            </a:r>
          </a:p>
          <a:p>
            <a:pPr>
              <a:buFont typeface="Wingdings" pitchFamily="2" charset="2"/>
              <a:buChar char="§"/>
            </a:pPr>
            <a:r>
              <a:rPr lang="en-US" sz="2400" dirty="0" smtClean="0"/>
              <a:t>Dreidel Letter Identification Game</a:t>
            </a:r>
          </a:p>
          <a:p>
            <a:pPr>
              <a:buFont typeface="Wingdings" pitchFamily="2" charset="2"/>
              <a:buChar char="§"/>
            </a:pPr>
            <a:r>
              <a:rPr lang="en-US" sz="2400" dirty="0" smtClean="0"/>
              <a:t>Find the Hidden Dreidel (s) </a:t>
            </a:r>
          </a:p>
          <a:p>
            <a:pPr>
              <a:buFont typeface="Wingdings" pitchFamily="2" charset="2"/>
              <a:buChar char="§"/>
            </a:pPr>
            <a:r>
              <a:rPr lang="en-US" sz="2400" dirty="0" smtClean="0"/>
              <a:t>Dreidel Contests</a:t>
            </a:r>
          </a:p>
          <a:p>
            <a:pPr>
              <a:buFont typeface="Wingdings" pitchFamily="2" charset="2"/>
              <a:buChar char="§"/>
            </a:pPr>
            <a:r>
              <a:rPr lang="en-US" sz="2400" dirty="0" smtClean="0"/>
              <a:t>Paint with a dreidel</a:t>
            </a:r>
          </a:p>
          <a:p>
            <a:pPr>
              <a:buFont typeface="Wingdings" pitchFamily="2" charset="2"/>
              <a:buChar char="§"/>
            </a:pPr>
            <a:endParaRPr lang="en-US" dirty="0"/>
          </a:p>
        </p:txBody>
      </p:sp>
      <p:pic>
        <p:nvPicPr>
          <p:cNvPr id="1026" name="Picture 2" descr="C:\Users\morahvivian\Pictures\2010-09-29 chanukah pictures\chanukah pictures 004.JPG"/>
          <p:cNvPicPr>
            <a:picLocks noChangeAspect="1" noChangeArrowheads="1"/>
          </p:cNvPicPr>
          <p:nvPr/>
        </p:nvPicPr>
        <p:blipFill>
          <a:blip r:embed="rId3" cstate="print">
            <a:lum bright="-10000" contrast="10000"/>
          </a:blip>
          <a:srcRect/>
          <a:stretch>
            <a:fillRect/>
          </a:stretch>
        </p:blipFill>
        <p:spPr bwMode="auto">
          <a:xfrm>
            <a:off x="1143000" y="3962400"/>
            <a:ext cx="1828800" cy="2133600"/>
          </a:xfrm>
          <a:prstGeom prst="roundRect">
            <a:avLst/>
          </a:prstGeom>
          <a:noFill/>
        </p:spPr>
      </p:pic>
      <p:pic>
        <p:nvPicPr>
          <p:cNvPr id="1027" name="Picture 3" descr="C:\Users\morahvivian\Pictures\2010-09-29 chanukah pictures\chanukah pictures 007.JPG"/>
          <p:cNvPicPr>
            <a:picLocks noChangeAspect="1" noChangeArrowheads="1"/>
          </p:cNvPicPr>
          <p:nvPr/>
        </p:nvPicPr>
        <p:blipFill>
          <a:blip r:embed="rId4" cstate="print">
            <a:lum bright="-10000" contrast="10000"/>
          </a:blip>
          <a:srcRect/>
          <a:stretch>
            <a:fillRect/>
          </a:stretch>
        </p:blipFill>
        <p:spPr bwMode="auto">
          <a:xfrm>
            <a:off x="3962400" y="3733800"/>
            <a:ext cx="3251200" cy="2438400"/>
          </a:xfrm>
          <a:prstGeom prst="round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Dreidel Teaching Points</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r>
              <a:rPr lang="en-US" dirty="0" smtClean="0"/>
              <a:t>A dreidel is a toy which children all around the world play with on Hanukkah</a:t>
            </a:r>
          </a:p>
          <a:p>
            <a:pPr>
              <a:buFont typeface="Wingdings" pitchFamily="2" charset="2"/>
              <a:buChar char="§"/>
            </a:pPr>
            <a:endParaRPr lang="en-US" dirty="0" smtClean="0"/>
          </a:p>
          <a:p>
            <a:pPr>
              <a:buFont typeface="Wingdings" pitchFamily="2" charset="2"/>
              <a:buChar char="§"/>
            </a:pPr>
            <a:r>
              <a:rPr lang="en-US" dirty="0" smtClean="0"/>
              <a:t>There are Hebrew letters on the dreidel.</a:t>
            </a:r>
          </a:p>
          <a:p>
            <a:pPr>
              <a:buFont typeface="Wingdings" pitchFamily="2" charset="2"/>
              <a:buChar char="§"/>
            </a:pPr>
            <a:endParaRPr lang="en-US" dirty="0" smtClean="0"/>
          </a:p>
          <a:p>
            <a:pPr>
              <a:buFont typeface="Wingdings" pitchFamily="2" charset="2"/>
              <a:buChar char="§"/>
            </a:pPr>
            <a:r>
              <a:rPr lang="en-US" dirty="0" smtClean="0"/>
              <a:t>The Hebrew letters on the dreidel refer to the words Nes Gadol Haya Shum (A great miracle happened there.)</a:t>
            </a:r>
          </a:p>
          <a:p>
            <a:pPr>
              <a:buNone/>
            </a:pPr>
            <a:endParaRPr lang="en-US" dirty="0" smtClean="0"/>
          </a:p>
          <a:p>
            <a:pPr>
              <a:buFont typeface="Wingdings" pitchFamily="2" charset="2"/>
              <a:buChar char="§"/>
            </a:pPr>
            <a:r>
              <a:rPr lang="en-US" dirty="0" smtClean="0"/>
              <a:t>According to tradition, Jews played with dreidels in order to hide the fact that they were gathering and observing Jewish rituals in secret.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00B0F0"/>
                </a:solidFill>
              </a:rPr>
              <a:t>Hebrew College Course Information</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r>
              <a:rPr lang="en-US" dirty="0" smtClean="0"/>
              <a:t>Course Participants attend 5 of the 8 monthly webinars</a:t>
            </a:r>
          </a:p>
          <a:p>
            <a:pPr>
              <a:buNone/>
            </a:pPr>
            <a:endParaRPr lang="en-US" dirty="0" smtClean="0"/>
          </a:p>
          <a:p>
            <a:pPr>
              <a:buFont typeface="Wingdings" pitchFamily="2" charset="2"/>
              <a:buChar char="§"/>
            </a:pPr>
            <a:r>
              <a:rPr lang="en-US" dirty="0" smtClean="0"/>
              <a:t>Webinars are held the second Tuesday of every month</a:t>
            </a:r>
          </a:p>
          <a:p>
            <a:endParaRPr lang="en-US" dirty="0" smtClean="0"/>
          </a:p>
          <a:p>
            <a:pPr>
              <a:buFont typeface="Wingdings" pitchFamily="2" charset="2"/>
              <a:buChar char="§"/>
            </a:pPr>
            <a:r>
              <a:rPr lang="en-US" dirty="0" smtClean="0"/>
              <a:t> Course participants will have have access to:</a:t>
            </a:r>
          </a:p>
          <a:p>
            <a:pPr>
              <a:buNone/>
            </a:pPr>
            <a:r>
              <a:rPr lang="en-US" dirty="0" smtClean="0"/>
              <a:t>			-supplemental course readings</a:t>
            </a:r>
          </a:p>
          <a:p>
            <a:pPr>
              <a:buNone/>
            </a:pPr>
            <a:r>
              <a:rPr lang="en-US" dirty="0" smtClean="0"/>
              <a:t>                  	- videos  of programs in action</a:t>
            </a:r>
          </a:p>
          <a:p>
            <a:pPr>
              <a:buNone/>
            </a:pPr>
            <a:r>
              <a:rPr lang="en-US" dirty="0" smtClean="0"/>
              <a:t>                 	 - guidance and feedback,</a:t>
            </a:r>
          </a:p>
          <a:p>
            <a:pPr>
              <a:buNone/>
            </a:pPr>
            <a:r>
              <a:rPr lang="en-US" dirty="0" smtClean="0"/>
              <a:t>                             as they create their own</a:t>
            </a:r>
          </a:p>
          <a:p>
            <a:pPr>
              <a:buNone/>
            </a:pPr>
            <a:r>
              <a:rPr lang="en-US" dirty="0" smtClean="0"/>
              <a:t>                              beyond-the- book program </a:t>
            </a:r>
          </a:p>
          <a:p>
            <a:pPr>
              <a:buNone/>
            </a:pPr>
            <a:r>
              <a:rPr lang="en-US"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solidFill>
                  <a:srgbClr val="00B0F0"/>
                </a:solidFill>
              </a:rPr>
              <a:t>Latke Activities</a:t>
            </a:r>
            <a:endParaRPr lang="en-US" dirty="0">
              <a:solidFill>
                <a:srgbClr val="00B0F0"/>
              </a:solidFill>
            </a:endParaRPr>
          </a:p>
        </p:txBody>
      </p:sp>
      <p:sp>
        <p:nvSpPr>
          <p:cNvPr id="3" name="Content Placeholder 2"/>
          <p:cNvSpPr>
            <a:spLocks noGrp="1"/>
          </p:cNvSpPr>
          <p:nvPr>
            <p:ph idx="1"/>
          </p:nvPr>
        </p:nvSpPr>
        <p:spPr/>
        <p:txBody>
          <a:bodyPr/>
          <a:lstStyle/>
          <a:p>
            <a:pPr>
              <a:buFont typeface="Wingdings" pitchFamily="2" charset="2"/>
              <a:buChar char="§"/>
            </a:pPr>
            <a:r>
              <a:rPr lang="en-US" sz="2400" dirty="0" smtClean="0"/>
              <a:t>Cooking latkes</a:t>
            </a:r>
          </a:p>
          <a:p>
            <a:pPr>
              <a:buFont typeface="Wingdings" pitchFamily="2" charset="2"/>
              <a:buChar char="§"/>
            </a:pPr>
            <a:endParaRPr lang="en-US" sz="2400" dirty="0" smtClean="0"/>
          </a:p>
          <a:p>
            <a:pPr>
              <a:buFont typeface="Wingdings" pitchFamily="2" charset="2"/>
              <a:buChar char="§"/>
            </a:pPr>
            <a:r>
              <a:rPr lang="en-US" sz="2400" dirty="0" smtClean="0"/>
              <a:t>Sampling latke toppings</a:t>
            </a:r>
          </a:p>
          <a:p>
            <a:pPr>
              <a:buFont typeface="Wingdings" pitchFamily="2" charset="2"/>
              <a:buChar char="§"/>
            </a:pPr>
            <a:endParaRPr lang="en-US" sz="2400" dirty="0" smtClean="0"/>
          </a:p>
          <a:p>
            <a:pPr>
              <a:buFont typeface="Wingdings" pitchFamily="2" charset="2"/>
              <a:buChar char="§"/>
            </a:pPr>
            <a:r>
              <a:rPr lang="en-US" sz="2400" dirty="0" smtClean="0"/>
              <a:t>Constructing and Playing frying pan-latke games (Catch the latke, Latke toss, hide the latke</a:t>
            </a:r>
            <a:r>
              <a:rPr lang="en-US" dirty="0" smtClean="0"/>
              <a:t>)</a:t>
            </a:r>
            <a:endParaRPr lang="en-US" dirty="0"/>
          </a:p>
        </p:txBody>
      </p:sp>
      <p:pic>
        <p:nvPicPr>
          <p:cNvPr id="1026" name="Picture 2" descr="C:\Users\morahvivian\Pictures\2010-09-29 chanukah pictures\chanukah pictures 032.JPG"/>
          <p:cNvPicPr>
            <a:picLocks noChangeAspect="1" noChangeArrowheads="1"/>
          </p:cNvPicPr>
          <p:nvPr/>
        </p:nvPicPr>
        <p:blipFill>
          <a:blip r:embed="rId3" cstate="print">
            <a:lum bright="-10000" contrast="30000"/>
          </a:blip>
          <a:srcRect/>
          <a:stretch>
            <a:fillRect/>
          </a:stretch>
        </p:blipFill>
        <p:spPr bwMode="auto">
          <a:xfrm>
            <a:off x="1676400" y="4572000"/>
            <a:ext cx="2362200" cy="1752600"/>
          </a:xfrm>
          <a:prstGeom prst="roundRect">
            <a:avLst/>
          </a:prstGeom>
          <a:noFill/>
        </p:spPr>
      </p:pic>
      <p:pic>
        <p:nvPicPr>
          <p:cNvPr id="1027" name="Picture 3" descr="C:\Users\morahvivian\Pictures\2010-09-29 chanukah pictures\chanukah pictures 022.JPG"/>
          <p:cNvPicPr>
            <a:picLocks noChangeAspect="1" noChangeArrowheads="1"/>
          </p:cNvPicPr>
          <p:nvPr/>
        </p:nvPicPr>
        <p:blipFill>
          <a:blip r:embed="rId4" cstate="print"/>
          <a:srcRect l="21094"/>
          <a:stretch>
            <a:fillRect/>
          </a:stretch>
        </p:blipFill>
        <p:spPr bwMode="auto">
          <a:xfrm>
            <a:off x="4572000" y="4419600"/>
            <a:ext cx="2057400" cy="1983140"/>
          </a:xfrm>
          <a:prstGeom prst="roundRect">
            <a:avLst/>
          </a:prstGeom>
          <a:noFill/>
        </p:spPr>
      </p:pic>
      <p:pic>
        <p:nvPicPr>
          <p:cNvPr id="1029" name="Picture 5" descr="C:\Users\morahvivian\Pictures\2010-09-29 chanukah pictures\chanukah pictures 026.JPG"/>
          <p:cNvPicPr>
            <a:picLocks noChangeAspect="1" noChangeArrowheads="1"/>
          </p:cNvPicPr>
          <p:nvPr/>
        </p:nvPicPr>
        <p:blipFill>
          <a:blip r:embed="rId5" cstate="print">
            <a:lum contrast="10000"/>
          </a:blip>
          <a:srcRect l="30469"/>
          <a:stretch>
            <a:fillRect/>
          </a:stretch>
        </p:blipFill>
        <p:spPr bwMode="auto">
          <a:xfrm>
            <a:off x="4876800" y="1066800"/>
            <a:ext cx="1905000" cy="2250040"/>
          </a:xfrm>
          <a:prstGeom prst="round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Latke Teaching Points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Latkes are pancakes made from potatoes</a:t>
            </a:r>
          </a:p>
          <a:p>
            <a:pPr>
              <a:buFont typeface="Wingdings" pitchFamily="2" charset="2"/>
              <a:buChar char="§"/>
            </a:pPr>
            <a:endParaRPr lang="en-US" dirty="0" smtClean="0"/>
          </a:p>
          <a:p>
            <a:pPr>
              <a:buFont typeface="Wingdings" pitchFamily="2" charset="2"/>
              <a:buChar char="§"/>
            </a:pPr>
            <a:r>
              <a:rPr lang="en-US" dirty="0" smtClean="0"/>
              <a:t>Latkes are cooked in oil</a:t>
            </a:r>
          </a:p>
          <a:p>
            <a:pPr>
              <a:buNone/>
            </a:pPr>
            <a:endParaRPr lang="en-US" dirty="0" smtClean="0"/>
          </a:p>
          <a:p>
            <a:pPr>
              <a:buFont typeface="Wingdings" pitchFamily="2" charset="2"/>
              <a:buChar char="§"/>
            </a:pPr>
            <a:r>
              <a:rPr lang="en-US" dirty="0" smtClean="0"/>
              <a:t>Oil  and foods that are cooked in oil are eaten on Hanukkah to remind us of the special part which oil played in the Hanukkah story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r>
              <a:rPr lang="en-US" dirty="0" smtClean="0">
                <a:solidFill>
                  <a:srgbClr val="00B0F0"/>
                </a:solidFill>
              </a:rPr>
              <a:t>Additional Activities for Hanukkah Book-Based Programs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sz="2400" dirty="0" smtClean="0"/>
              <a:t>Making Hanukkah decorations</a:t>
            </a:r>
          </a:p>
          <a:p>
            <a:pPr>
              <a:buFont typeface="Wingdings" pitchFamily="2" charset="2"/>
              <a:buChar char="§"/>
            </a:pPr>
            <a:endParaRPr lang="en-US" sz="2400" dirty="0" smtClean="0"/>
          </a:p>
          <a:p>
            <a:pPr>
              <a:buFont typeface="Wingdings" pitchFamily="2" charset="2"/>
              <a:buChar char="§"/>
            </a:pPr>
            <a:r>
              <a:rPr lang="en-US" sz="2400" dirty="0" smtClean="0"/>
              <a:t>Decorating wrapping paper</a:t>
            </a:r>
          </a:p>
          <a:p>
            <a:pPr>
              <a:buFont typeface="Wingdings" pitchFamily="2" charset="2"/>
              <a:buChar char="§"/>
            </a:pPr>
            <a:endParaRPr lang="en-US" sz="2400" dirty="0" smtClean="0"/>
          </a:p>
          <a:p>
            <a:pPr>
              <a:buFont typeface="Wingdings" pitchFamily="2" charset="2"/>
              <a:buChar char="§"/>
            </a:pPr>
            <a:r>
              <a:rPr lang="en-US" sz="2400" dirty="0" smtClean="0"/>
              <a:t>Making Hanukkah presents (picture frames, memo holders, etc.)</a:t>
            </a:r>
          </a:p>
          <a:p>
            <a:pPr>
              <a:buFont typeface="Wingdings" pitchFamily="2" charset="2"/>
              <a:buChar char="§"/>
            </a:pPr>
            <a:endParaRPr lang="en-US" sz="2400" dirty="0" smtClean="0"/>
          </a:p>
          <a:p>
            <a:pPr>
              <a:buFont typeface="Wingdings" pitchFamily="2" charset="2"/>
              <a:buChar char="§"/>
            </a:pPr>
            <a:r>
              <a:rPr lang="en-US" sz="2400" dirty="0" smtClean="0"/>
              <a:t>Wrapping gifts to be given to </a:t>
            </a:r>
          </a:p>
          <a:p>
            <a:pPr>
              <a:buNone/>
            </a:pPr>
            <a:r>
              <a:rPr lang="en-US" sz="2400" dirty="0" smtClean="0"/>
              <a:t>     the needy </a:t>
            </a:r>
          </a:p>
          <a:p>
            <a:pPr>
              <a:buFont typeface="Wingdings" pitchFamily="2" charset="2"/>
              <a:buChar char="§"/>
            </a:pPr>
            <a:endParaRPr lang="en-US" sz="2400" dirty="0" smtClean="0"/>
          </a:p>
          <a:p>
            <a:pPr>
              <a:buFont typeface="Wingdings" pitchFamily="2" charset="2"/>
              <a:buChar char="§"/>
            </a:pPr>
            <a:r>
              <a:rPr lang="en-US" sz="2400" dirty="0" smtClean="0"/>
              <a:t>Singing Hanukah Songs</a:t>
            </a:r>
            <a:endParaRPr lang="en-US" sz="2400" dirty="0"/>
          </a:p>
        </p:txBody>
      </p:sp>
      <p:pic>
        <p:nvPicPr>
          <p:cNvPr id="4" name="Picture 3" descr="C:\Users\morahvivian\Pictures\pictures for power point 1\vivs pictures work1 064.JPG"/>
          <p:cNvPicPr>
            <a:picLocks noChangeAspect="1" noChangeArrowheads="1"/>
          </p:cNvPicPr>
          <p:nvPr/>
        </p:nvPicPr>
        <p:blipFill>
          <a:blip r:embed="rId3" cstate="print"/>
          <a:srcRect/>
          <a:stretch>
            <a:fillRect/>
          </a:stretch>
        </p:blipFill>
        <p:spPr bwMode="auto">
          <a:xfrm>
            <a:off x="5334001" y="1524000"/>
            <a:ext cx="1981200" cy="1606545"/>
          </a:xfrm>
          <a:prstGeom prst="roundRect">
            <a:avLst/>
          </a:prstGeom>
          <a:ln>
            <a:noFill/>
          </a:ln>
          <a:effectLst>
            <a:softEdge rad="112500"/>
          </a:effectLst>
        </p:spPr>
      </p:pic>
      <p:pic>
        <p:nvPicPr>
          <p:cNvPr id="5" name="Picture 4" descr="C:\Users\morahvivian\Pictures\pictures for power point 1\vivs pictures work1 065.JPG"/>
          <p:cNvPicPr>
            <a:picLocks noChangeAspect="1" noChangeArrowheads="1"/>
          </p:cNvPicPr>
          <p:nvPr/>
        </p:nvPicPr>
        <p:blipFill>
          <a:blip r:embed="rId4" cstate="print"/>
          <a:srcRect/>
          <a:stretch>
            <a:fillRect/>
          </a:stretch>
        </p:blipFill>
        <p:spPr bwMode="auto">
          <a:xfrm>
            <a:off x="5550360" y="4191000"/>
            <a:ext cx="2148305" cy="1678634"/>
          </a:xfrm>
          <a:prstGeom prst="round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Nurturing the Family: </a:t>
            </a:r>
            <a:br>
              <a:rPr lang="en-US" dirty="0" smtClean="0">
                <a:solidFill>
                  <a:srgbClr val="00B0F0"/>
                </a:solidFill>
              </a:rPr>
            </a:br>
            <a:r>
              <a:rPr lang="en-US" dirty="0" smtClean="0">
                <a:solidFill>
                  <a:srgbClr val="00B0F0"/>
                </a:solidFill>
              </a:rPr>
              <a:t>Take Home Materials</a:t>
            </a:r>
            <a:endParaRPr lang="en-US" dirty="0">
              <a:solidFill>
                <a:srgbClr val="00B0F0"/>
              </a:solidFill>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000" dirty="0" smtClean="0"/>
              <a:t>Ask parents to add to children’s menorahs by attaching candles  upon which they have jotted down special activities for the families to do on specific days of Hanukkah</a:t>
            </a:r>
          </a:p>
          <a:p>
            <a:pPr>
              <a:buNone/>
            </a:pPr>
            <a:endParaRPr lang="en-US" sz="2000" dirty="0" smtClean="0"/>
          </a:p>
          <a:p>
            <a:pPr>
              <a:buFont typeface="Wingdings" pitchFamily="2" charset="2"/>
              <a:buChar char="§"/>
            </a:pPr>
            <a:r>
              <a:rPr lang="en-US" sz="2000" dirty="0" smtClean="0"/>
              <a:t>Send home or e-mail parents with directions for lighting the menorah, copies of the Hebrew Blessings in Hebrew transliteration and English, and a calendar listing upcoming Hanukkah events in the community</a:t>
            </a:r>
            <a:endParaRPr lang="en-US" sz="2000" dirty="0"/>
          </a:p>
        </p:txBody>
      </p:sp>
      <p:pic>
        <p:nvPicPr>
          <p:cNvPr id="2050" name="Picture 2" descr="C:\Users\morahvivian\Pictures\2010-10-05 hanukah decorations\hanukah decorations 032.JPG"/>
          <p:cNvPicPr>
            <a:picLocks noChangeAspect="1" noChangeArrowheads="1"/>
          </p:cNvPicPr>
          <p:nvPr/>
        </p:nvPicPr>
        <p:blipFill>
          <a:blip r:embed="rId3" cstate="print">
            <a:lum bright="-10000" contrast="30000"/>
          </a:blip>
          <a:srcRect/>
          <a:stretch>
            <a:fillRect/>
          </a:stretch>
        </p:blipFill>
        <p:spPr bwMode="auto">
          <a:xfrm>
            <a:off x="3276600" y="4572000"/>
            <a:ext cx="2057400" cy="1447800"/>
          </a:xfrm>
          <a:prstGeom prst="round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447800"/>
          </a:xfrm>
        </p:spPr>
        <p:txBody>
          <a:bodyPr>
            <a:normAutofit fontScale="90000"/>
          </a:bodyPr>
          <a:lstStyle/>
          <a:p>
            <a:r>
              <a:rPr lang="en-US" dirty="0" smtClean="0"/>
              <a:t> </a:t>
            </a:r>
            <a:r>
              <a:rPr lang="en-US" sz="3600" dirty="0" smtClean="0">
                <a:solidFill>
                  <a:srgbClr val="00B0F0"/>
                </a:solidFill>
              </a:rPr>
              <a:t>Suggestions for Enriching the Home Celebration of Hanukkah:  Theme Nights</a:t>
            </a:r>
            <a:endParaRPr lang="en-US" sz="3600" dirty="0"/>
          </a:p>
        </p:txBody>
      </p:sp>
      <p:pic>
        <p:nvPicPr>
          <p:cNvPr id="2050" name="Picture 2" descr="C:\Documents and Settings\Vivian_Newman\My Documents\My Pictures\making%20hanukkah%20presents.jpg"/>
          <p:cNvPicPr>
            <a:picLocks noGrp="1" noChangeAspect="1" noChangeArrowheads="1"/>
          </p:cNvPicPr>
          <p:nvPr>
            <p:ph idx="1"/>
          </p:nvPr>
        </p:nvPicPr>
        <p:blipFill>
          <a:blip r:embed="rId2" cstate="print"/>
          <a:srcRect/>
          <a:stretch>
            <a:fillRect/>
          </a:stretch>
        </p:blipFill>
        <p:spPr bwMode="auto">
          <a:xfrm>
            <a:off x="5867400" y="2514600"/>
            <a:ext cx="2057400" cy="2057400"/>
          </a:xfrm>
          <a:prstGeom prst="rect">
            <a:avLst/>
          </a:prstGeom>
          <a:noFill/>
        </p:spPr>
      </p:pic>
      <p:sp>
        <p:nvSpPr>
          <p:cNvPr id="5" name="Rectangle 4"/>
          <p:cNvSpPr/>
          <p:nvPr/>
        </p:nvSpPr>
        <p:spPr>
          <a:xfrm>
            <a:off x="762000" y="1752600"/>
            <a:ext cx="7315200" cy="3970318"/>
          </a:xfrm>
          <a:prstGeom prst="rect">
            <a:avLst/>
          </a:prstGeom>
        </p:spPr>
        <p:txBody>
          <a:bodyPr wrap="square">
            <a:spAutoFit/>
          </a:bodyPr>
          <a:lstStyle/>
          <a:p>
            <a:pPr>
              <a:buFont typeface="Wingdings" pitchFamily="2" charset="2"/>
              <a:buChar char="§"/>
            </a:pPr>
            <a:r>
              <a:rPr lang="en-US" sz="2800" u="sng" dirty="0" smtClean="0"/>
              <a:t>Book night</a:t>
            </a:r>
            <a:r>
              <a:rPr lang="en-US" sz="2800" dirty="0" smtClean="0"/>
              <a:t>- Read Hanukkah books and stories</a:t>
            </a:r>
          </a:p>
          <a:p>
            <a:pPr>
              <a:buFont typeface="Wingdings" pitchFamily="2" charset="2"/>
              <a:buChar char="§"/>
            </a:pPr>
            <a:endParaRPr lang="en-US" sz="2800" dirty="0" smtClean="0"/>
          </a:p>
          <a:p>
            <a:pPr>
              <a:buFont typeface="Wingdings" pitchFamily="2" charset="2"/>
              <a:buChar char="§"/>
            </a:pPr>
            <a:r>
              <a:rPr lang="en-US" sz="2800" u="sng" dirty="0" smtClean="0"/>
              <a:t>Art night</a:t>
            </a:r>
            <a:r>
              <a:rPr lang="en-US" sz="2800" dirty="0" smtClean="0"/>
              <a:t>-Make Hanukkah</a:t>
            </a:r>
          </a:p>
          <a:p>
            <a:r>
              <a:rPr lang="en-US" sz="2800" dirty="0" smtClean="0"/>
              <a:t> decorations, presents , etc.</a:t>
            </a:r>
          </a:p>
          <a:p>
            <a:pPr>
              <a:buFont typeface="Wingdings" pitchFamily="2" charset="2"/>
              <a:buChar char="§"/>
            </a:pPr>
            <a:endParaRPr lang="en-US" sz="2800" dirty="0" smtClean="0"/>
          </a:p>
          <a:p>
            <a:pPr>
              <a:buFont typeface="Wingdings" pitchFamily="2" charset="2"/>
              <a:buChar char="§"/>
            </a:pPr>
            <a:r>
              <a:rPr lang="en-US" sz="2800" u="sng" dirty="0" smtClean="0"/>
              <a:t>Cooking night</a:t>
            </a:r>
            <a:r>
              <a:rPr lang="en-US" sz="2800" dirty="0" smtClean="0"/>
              <a:t>-make latkes,</a:t>
            </a:r>
          </a:p>
          <a:p>
            <a:r>
              <a:rPr lang="en-US" sz="2800" dirty="0" smtClean="0"/>
              <a:t>sufganiyot, hanukkah cookies</a:t>
            </a:r>
          </a:p>
          <a:p>
            <a:r>
              <a:rPr lang="en-US" sz="2800" dirty="0" smtClean="0"/>
              <a:t>edible dreidels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0F0"/>
                </a:solidFill>
              </a:rPr>
              <a:t>More Suggestions for Hanukkah Theme Nights:</a:t>
            </a:r>
            <a:endParaRPr lang="en-US" sz="3600" dirty="0">
              <a:solidFill>
                <a:srgbClr val="00B0F0"/>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sz="2400" u="sng" dirty="0" smtClean="0"/>
              <a:t>Phone night</a:t>
            </a:r>
            <a:r>
              <a:rPr lang="en-US" sz="2400" dirty="0" smtClean="0"/>
              <a:t>-Call various relatives</a:t>
            </a:r>
          </a:p>
          <a:p>
            <a:pPr>
              <a:buFont typeface="Wingdings" pitchFamily="2" charset="2"/>
              <a:buChar char="§"/>
            </a:pPr>
            <a:r>
              <a:rPr lang="en-US" sz="2400" dirty="0" smtClean="0"/>
              <a:t> and wish them a happy Hanukkah</a:t>
            </a:r>
          </a:p>
          <a:p>
            <a:pPr>
              <a:buNone/>
            </a:pPr>
            <a:endParaRPr lang="en-US" sz="2400" dirty="0" smtClean="0"/>
          </a:p>
          <a:p>
            <a:pPr>
              <a:buFont typeface="Wingdings" pitchFamily="2" charset="2"/>
              <a:buChar char="§"/>
            </a:pPr>
            <a:r>
              <a:rPr lang="en-US" sz="2400" u="sng" dirty="0" smtClean="0"/>
              <a:t>Music night</a:t>
            </a:r>
            <a:r>
              <a:rPr lang="en-US" sz="2400" dirty="0" smtClean="0"/>
              <a:t>-Play Hanukkah songs,</a:t>
            </a:r>
          </a:p>
          <a:p>
            <a:pPr>
              <a:buFont typeface="Wingdings" pitchFamily="2" charset="2"/>
              <a:buChar char="§"/>
            </a:pPr>
            <a:r>
              <a:rPr lang="en-US" sz="2400" dirty="0" smtClean="0"/>
              <a:t> sing and dance</a:t>
            </a:r>
          </a:p>
          <a:p>
            <a:pPr>
              <a:buFont typeface="Wingdings" pitchFamily="2" charset="2"/>
              <a:buChar char="§"/>
            </a:pPr>
            <a:endParaRPr lang="en-US" sz="2400" dirty="0" smtClean="0"/>
          </a:p>
          <a:p>
            <a:pPr>
              <a:buFont typeface="Wingdings" pitchFamily="2" charset="2"/>
              <a:buChar char="§"/>
            </a:pPr>
            <a:r>
              <a:rPr lang="en-US" sz="2400" u="sng" dirty="0" smtClean="0"/>
              <a:t>Light night</a:t>
            </a:r>
            <a:r>
              <a:rPr lang="en-US" sz="2400" dirty="0" smtClean="0"/>
              <a:t>-Take a walk in your neighborhood.  See how many different kinds of lights you can find.</a:t>
            </a:r>
          </a:p>
          <a:p>
            <a:pPr>
              <a:buFont typeface="Wingdings" pitchFamily="2" charset="2"/>
              <a:buChar char="§"/>
            </a:pPr>
            <a:endParaRPr lang="en-US" sz="2400" dirty="0" smtClean="0"/>
          </a:p>
          <a:p>
            <a:pPr>
              <a:buFont typeface="Wingdings" pitchFamily="2" charset="2"/>
              <a:buChar char="§"/>
            </a:pPr>
            <a:r>
              <a:rPr lang="en-US" sz="2400" u="sng" dirty="0" smtClean="0"/>
              <a:t>Tzedekah nigh</a:t>
            </a:r>
            <a:r>
              <a:rPr lang="en-US" sz="2400" dirty="0" smtClean="0"/>
              <a:t>t-Wrap presents for the needy, draw cards, drop the gifts off at a collection site</a:t>
            </a:r>
          </a:p>
          <a:p>
            <a:pPr>
              <a:buFont typeface="Wingdings" pitchFamily="2" charset="2"/>
              <a:buChar char="§"/>
            </a:pPr>
            <a:endParaRPr lang="en-US" sz="2400" dirty="0" smtClean="0"/>
          </a:p>
          <a:p>
            <a:pPr>
              <a:buFont typeface="Wingdings" pitchFamily="2" charset="2"/>
              <a:buChar char="§"/>
            </a:pPr>
            <a:endParaRPr lang="en-US" sz="3200" dirty="0" smtClean="0"/>
          </a:p>
          <a:p>
            <a:endParaRPr lang="en-US" dirty="0"/>
          </a:p>
        </p:txBody>
      </p:sp>
      <p:pic>
        <p:nvPicPr>
          <p:cNvPr id="6" name="Picture 2" descr="C:\Documents and Settings\Vivian_Newman\My Documents\My Pictures\children talking on phone.jpg"/>
          <p:cNvPicPr>
            <a:picLocks noChangeAspect="1" noChangeArrowheads="1"/>
          </p:cNvPicPr>
          <p:nvPr/>
        </p:nvPicPr>
        <p:blipFill>
          <a:blip r:embed="rId3" cstate="print"/>
          <a:srcRect/>
          <a:stretch>
            <a:fillRect/>
          </a:stretch>
        </p:blipFill>
        <p:spPr bwMode="auto">
          <a:xfrm>
            <a:off x="5867400" y="1676400"/>
            <a:ext cx="2057400" cy="1905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0F0"/>
                </a:solidFill>
              </a:rPr>
              <a:t>Compile  a Listing of Hanukkah Events Occurring in Your Community</a:t>
            </a:r>
            <a:endParaRPr lang="en-US" sz="3600" dirty="0">
              <a:solidFill>
                <a:srgbClr val="00B0F0"/>
              </a:solidFill>
            </a:endParaRPr>
          </a:p>
        </p:txBody>
      </p:sp>
      <p:sp>
        <p:nvSpPr>
          <p:cNvPr id="3" name="Content Placeholder 2"/>
          <p:cNvSpPr>
            <a:spLocks noGrp="1"/>
          </p:cNvSpPr>
          <p:nvPr>
            <p:ph sz="half" idx="1"/>
          </p:nvPr>
        </p:nvSpPr>
        <p:spPr/>
        <p:txBody>
          <a:bodyPr>
            <a:normAutofit fontScale="47500" lnSpcReduction="20000"/>
          </a:bodyPr>
          <a:lstStyle/>
          <a:p>
            <a:pPr>
              <a:buNone/>
            </a:pPr>
            <a:r>
              <a:rPr lang="en-US" sz="3400" b="1" dirty="0" smtClean="0"/>
              <a:t>Latke Breakfast with Lisa Brown</a:t>
            </a:r>
            <a:r>
              <a:rPr lang="en-US" sz="3400" dirty="0" smtClean="0"/>
              <a:t> </a:t>
            </a:r>
          </a:p>
          <a:p>
            <a:pPr>
              <a:buNone/>
            </a:pPr>
            <a:r>
              <a:rPr lang="en-US" dirty="0" smtClean="0"/>
              <a:t/>
            </a:r>
            <a:br>
              <a:rPr lang="en-US" dirty="0" smtClean="0"/>
            </a:br>
            <a:r>
              <a:rPr lang="en-US" sz="2500" b="1" dirty="0" smtClean="0"/>
              <a:t>Date:</a:t>
            </a:r>
            <a:r>
              <a:rPr lang="en-US" sz="2500" dirty="0" smtClean="0"/>
              <a:t> Nov 14</a:t>
            </a:r>
            <a:br>
              <a:rPr lang="en-US" sz="2500" dirty="0" smtClean="0"/>
            </a:br>
            <a:r>
              <a:rPr lang="en-US" sz="2500" b="1" dirty="0" smtClean="0"/>
              <a:t>Time: </a:t>
            </a:r>
            <a:r>
              <a:rPr lang="en-US" sz="2500" dirty="0" smtClean="0"/>
              <a:t>9:00 AM - 12:00 PM</a:t>
            </a:r>
            <a:br>
              <a:rPr lang="en-US" sz="2500" dirty="0" smtClean="0"/>
            </a:br>
            <a:r>
              <a:rPr lang="en-US" sz="2500" b="1" dirty="0" smtClean="0"/>
              <a:t>Age Range:</a:t>
            </a:r>
            <a:r>
              <a:rPr lang="en-US" sz="2500" dirty="0" smtClean="0"/>
              <a:t> 0-5; 6-10; 11-14; 14+</a:t>
            </a:r>
            <a:br>
              <a:rPr lang="en-US" sz="2500" dirty="0" smtClean="0"/>
            </a:br>
            <a:r>
              <a:rPr lang="en-US" sz="2500" dirty="0" smtClean="0"/>
              <a:t/>
            </a:r>
            <a:br>
              <a:rPr lang="en-US" sz="2500" dirty="0" smtClean="0"/>
            </a:br>
            <a:r>
              <a:rPr lang="en-US" sz="2500" dirty="0" smtClean="0"/>
              <a:t>Join us for some good food and fun as illustrator Lisa Brown reads from her book </a:t>
            </a:r>
            <a:r>
              <a:rPr lang="en-US" sz="2500" u="sng" dirty="0" smtClean="0"/>
              <a:t>The Latke Who Wouldn't Stop Screaming, </a:t>
            </a:r>
            <a:r>
              <a:rPr lang="en-US" sz="2500" dirty="0" smtClean="0"/>
              <a:t>and revels in the true meaning of this holiday season.</a:t>
            </a:r>
          </a:p>
          <a:p>
            <a:pPr>
              <a:buNone/>
            </a:pPr>
            <a:endParaRPr lang="en-US" sz="2500" dirty="0" smtClean="0"/>
          </a:p>
          <a:p>
            <a:pPr>
              <a:buNone/>
            </a:pPr>
            <a:r>
              <a:rPr lang="en-US" sz="2500" dirty="0" smtClean="0"/>
              <a:t> </a:t>
            </a:r>
          </a:p>
          <a:p>
            <a:pPr>
              <a:buNone/>
            </a:pPr>
            <a:r>
              <a:rPr lang="en-US" sz="2500" b="1" dirty="0" smtClean="0"/>
              <a:t>Phone:</a:t>
            </a:r>
            <a:r>
              <a:rPr lang="en-US" sz="2500" dirty="0" smtClean="0"/>
              <a:t> 413-658-1100</a:t>
            </a:r>
            <a:br>
              <a:rPr lang="en-US" sz="2500" dirty="0" smtClean="0"/>
            </a:br>
            <a:r>
              <a:rPr lang="en-US" sz="2500" b="1" dirty="0" smtClean="0"/>
              <a:t>Email</a:t>
            </a:r>
            <a:r>
              <a:rPr lang="en-US" sz="2500" b="1" dirty="0" smtClean="0">
                <a:solidFill>
                  <a:srgbClr val="00B0F0"/>
                </a:solidFill>
              </a:rPr>
              <a:t>:</a:t>
            </a:r>
            <a:r>
              <a:rPr lang="en-US" sz="2500" dirty="0" smtClean="0">
                <a:solidFill>
                  <a:srgbClr val="00B0F0"/>
                </a:solidFill>
              </a:rPr>
              <a:t> </a:t>
            </a:r>
            <a:r>
              <a:rPr lang="en-US" sz="2500" dirty="0" smtClean="0">
                <a:solidFill>
                  <a:srgbClr val="00B0F0"/>
                </a:solidFill>
                <a:hlinkClick r:id="rId3"/>
              </a:rPr>
              <a:t>info@carlemuseum.org</a:t>
            </a:r>
            <a:r>
              <a:rPr lang="en-US" sz="2500" dirty="0" smtClean="0"/>
              <a:t/>
            </a:r>
            <a:br>
              <a:rPr lang="en-US" sz="2500" dirty="0" smtClean="0"/>
            </a:br>
            <a:r>
              <a:rPr lang="en-US" sz="2500" b="1" dirty="0" smtClean="0"/>
              <a:t>Cost:</a:t>
            </a:r>
            <a:r>
              <a:rPr lang="en-US" sz="2500" dirty="0" smtClean="0"/>
              <a:t> Tickets event. Check website</a:t>
            </a:r>
            <a:br>
              <a:rPr lang="en-US" sz="2500" dirty="0" smtClean="0"/>
            </a:br>
            <a:r>
              <a:rPr lang="en-US" sz="2500" b="1" dirty="0" smtClean="0"/>
              <a:t>Website:</a:t>
            </a:r>
            <a:r>
              <a:rPr lang="en-US" sz="2500" dirty="0" smtClean="0"/>
              <a:t> </a:t>
            </a:r>
            <a:r>
              <a:rPr lang="en-US" sz="2500" dirty="0" smtClean="0">
                <a:hlinkClick r:id="rId4"/>
              </a:rPr>
              <a:t>http://www.carlemuseum.org</a:t>
            </a:r>
            <a:endParaRPr lang="en-US" sz="2500" dirty="0" smtClean="0"/>
          </a:p>
          <a:p>
            <a:pPr>
              <a:buNone/>
            </a:pPr>
            <a:r>
              <a:rPr lang="en-US" sz="2500" dirty="0" smtClean="0"/>
              <a:t> </a:t>
            </a:r>
          </a:p>
          <a:p>
            <a:endParaRPr lang="en-US" dirty="0"/>
          </a:p>
        </p:txBody>
      </p:sp>
      <p:sp>
        <p:nvSpPr>
          <p:cNvPr id="4" name="Content Placeholder 3"/>
          <p:cNvSpPr>
            <a:spLocks noGrp="1"/>
          </p:cNvSpPr>
          <p:nvPr>
            <p:ph sz="half" idx="2"/>
          </p:nvPr>
        </p:nvSpPr>
        <p:spPr>
          <a:xfrm>
            <a:off x="4267200" y="1600200"/>
            <a:ext cx="4267200" cy="4525963"/>
          </a:xfrm>
        </p:spPr>
        <p:txBody>
          <a:bodyPr>
            <a:normAutofit fontScale="47500" lnSpcReduction="20000"/>
          </a:bodyPr>
          <a:lstStyle/>
          <a:p>
            <a:pPr>
              <a:buNone/>
            </a:pPr>
            <a:r>
              <a:rPr lang="en-US" sz="2900" b="1" dirty="0" smtClean="0"/>
              <a:t>Spin with Us! </a:t>
            </a:r>
            <a:r>
              <a:rPr lang="en-US" sz="2900" b="1" dirty="0" smtClean="0"/>
              <a:t>Beit</a:t>
            </a:r>
            <a:r>
              <a:rPr lang="en-US" sz="2900" b="1" dirty="0" smtClean="0"/>
              <a:t> </a:t>
            </a:r>
            <a:r>
              <a:rPr lang="en-US" sz="2900" b="1" dirty="0" smtClean="0"/>
              <a:t>Ahavah</a:t>
            </a:r>
            <a:r>
              <a:rPr lang="en-US" sz="2900" b="1" dirty="0" smtClean="0"/>
              <a:t> Chanukah Gala</a:t>
            </a:r>
          </a:p>
          <a:p>
            <a:pPr>
              <a:buNone/>
            </a:pPr>
            <a:r>
              <a:rPr lang="en-US" sz="2900" dirty="0" smtClean="0"/>
              <a:t> </a:t>
            </a:r>
            <a:r>
              <a:rPr lang="en-US" dirty="0" smtClean="0"/>
              <a:t/>
            </a:r>
            <a:br>
              <a:rPr lang="en-US" dirty="0" smtClean="0"/>
            </a:br>
            <a:r>
              <a:rPr lang="en-US" sz="2500" b="1" dirty="0" smtClean="0"/>
              <a:t>Date:</a:t>
            </a:r>
            <a:r>
              <a:rPr lang="en-US" sz="2500" dirty="0" smtClean="0"/>
              <a:t> Dec 4</a:t>
            </a:r>
            <a:br>
              <a:rPr lang="en-US" sz="2500" dirty="0" smtClean="0"/>
            </a:br>
            <a:r>
              <a:rPr lang="en-US" sz="2500" b="1" dirty="0" smtClean="0"/>
              <a:t>Time: </a:t>
            </a:r>
            <a:r>
              <a:rPr lang="en-US" sz="2500" dirty="0" smtClean="0"/>
              <a:t>7:00 PM - 11:00 PM</a:t>
            </a:r>
            <a:br>
              <a:rPr lang="en-US" sz="2500" dirty="0" smtClean="0"/>
            </a:br>
            <a:r>
              <a:rPr lang="en-US" sz="2500" b="1" dirty="0" smtClean="0"/>
              <a:t>Age Range:</a:t>
            </a:r>
            <a:r>
              <a:rPr lang="en-US" sz="2500" dirty="0" smtClean="0"/>
              <a:t> 11-14; 14+</a:t>
            </a:r>
            <a:br>
              <a:rPr lang="en-US" sz="2500" dirty="0" smtClean="0"/>
            </a:br>
            <a:endParaRPr lang="en-US" sz="2500" dirty="0" smtClean="0"/>
          </a:p>
          <a:p>
            <a:pPr>
              <a:buNone/>
            </a:pPr>
            <a:endParaRPr lang="en-US" sz="2500" dirty="0" smtClean="0"/>
          </a:p>
          <a:p>
            <a:pPr>
              <a:buNone/>
            </a:pPr>
            <a:r>
              <a:rPr lang="en-US" sz="2500" dirty="0" smtClean="0"/>
              <a:t/>
            </a:r>
            <a:br>
              <a:rPr lang="en-US" sz="2500" dirty="0" smtClean="0"/>
            </a:br>
            <a:r>
              <a:rPr lang="en-US" sz="2500" dirty="0" smtClean="0"/>
              <a:t>Spin with Us! </a:t>
            </a:r>
            <a:r>
              <a:rPr lang="en-US" sz="2500" dirty="0" smtClean="0"/>
              <a:t>Beit</a:t>
            </a:r>
            <a:r>
              <a:rPr lang="en-US" sz="2500" dirty="0" smtClean="0"/>
              <a:t> </a:t>
            </a:r>
            <a:r>
              <a:rPr lang="en-US" sz="2500" dirty="0" smtClean="0"/>
              <a:t>Ahavah</a:t>
            </a:r>
            <a:r>
              <a:rPr lang="en-US" sz="2500" dirty="0" smtClean="0"/>
              <a:t> Chanukah Gala - from the Synagogue that re-invented Purim for adults, comes our new Chanukah Gala for adults and benefit to support sustainability, re-dedication and light for our community for years to come. </a:t>
            </a:r>
            <a:br>
              <a:rPr lang="en-US" sz="2500" dirty="0" smtClean="0"/>
            </a:br>
            <a:r>
              <a:rPr lang="en-US" sz="2500" dirty="0" smtClean="0"/>
              <a:t/>
            </a:r>
            <a:br>
              <a:rPr lang="en-US" sz="2500" dirty="0" smtClean="0"/>
            </a:br>
            <a:r>
              <a:rPr lang="en-US" sz="2500" dirty="0" smtClean="0"/>
              <a:t>Silent Auction, live cash bar, </a:t>
            </a:r>
            <a:r>
              <a:rPr lang="en-US" sz="2500" dirty="0" smtClean="0"/>
              <a:t>klezmir</a:t>
            </a:r>
            <a:r>
              <a:rPr lang="en-US" sz="2500" dirty="0" smtClean="0"/>
              <a:t> music, great dancing, performances and Hors </a:t>
            </a:r>
            <a:r>
              <a:rPr lang="en-US" sz="2500" dirty="0" smtClean="0"/>
              <a:t>d'œuvres</a:t>
            </a:r>
            <a:r>
              <a:rPr lang="en-US" sz="2500" dirty="0" smtClean="0"/>
              <a:t>, with menorah lighting and celebration. </a:t>
            </a:r>
          </a:p>
          <a:p>
            <a:pPr>
              <a:buNone/>
            </a:pPr>
            <a:endParaRPr lang="en-US" sz="2500" dirty="0" smtClean="0"/>
          </a:p>
          <a:p>
            <a:pPr>
              <a:buNone/>
            </a:pPr>
            <a:r>
              <a:rPr lang="en-US" sz="2500" dirty="0" smtClean="0"/>
              <a:t> </a:t>
            </a:r>
          </a:p>
          <a:p>
            <a:pPr>
              <a:buNone/>
            </a:pPr>
            <a:r>
              <a:rPr lang="en-US" sz="2500" dirty="0" smtClean="0"/>
              <a:t>Center for the Arts</a:t>
            </a:r>
            <a:br>
              <a:rPr lang="en-US" sz="2500" dirty="0" smtClean="0"/>
            </a:br>
            <a:r>
              <a:rPr lang="en-US" sz="2500" dirty="0" smtClean="0"/>
              <a:t>17 New South St.</a:t>
            </a:r>
            <a:br>
              <a:rPr lang="en-US" sz="2500" dirty="0" smtClean="0"/>
            </a:br>
            <a:r>
              <a:rPr lang="en-US" sz="2500" dirty="0" smtClean="0"/>
              <a:t>Northampton, MA 01060 </a:t>
            </a:r>
          </a:p>
          <a:p>
            <a:pPr>
              <a:buNone/>
            </a:pPr>
            <a:r>
              <a:rPr lang="en-US" sz="2500" b="1" dirty="0" smtClean="0"/>
              <a:t>Phone:</a:t>
            </a:r>
            <a:r>
              <a:rPr lang="en-US" sz="2500" dirty="0" smtClean="0"/>
              <a:t> 413-587-3770</a:t>
            </a:r>
            <a:br>
              <a:rPr lang="en-US" sz="2500" dirty="0" smtClean="0"/>
            </a:br>
            <a:r>
              <a:rPr lang="en-US" sz="2500" b="1" dirty="0" smtClean="0"/>
              <a:t>Email:</a:t>
            </a:r>
            <a:r>
              <a:rPr lang="en-US" sz="2500" dirty="0" smtClean="0"/>
              <a:t> </a:t>
            </a:r>
            <a:r>
              <a:rPr lang="en-US" sz="2500" dirty="0" smtClean="0">
                <a:hlinkClick r:id="rId5"/>
              </a:rPr>
              <a:t>info@beitahavah.org</a:t>
            </a:r>
            <a:r>
              <a:rPr lang="en-US" sz="2500" dirty="0" smtClean="0"/>
              <a:t/>
            </a:r>
            <a:br>
              <a:rPr lang="en-US" sz="2500" dirty="0" smtClean="0"/>
            </a:br>
            <a:r>
              <a:rPr lang="en-US" sz="2500" b="1" dirty="0" smtClean="0"/>
              <a:t>Website:</a:t>
            </a:r>
            <a:r>
              <a:rPr lang="en-US" sz="2500" dirty="0" smtClean="0"/>
              <a:t> </a:t>
            </a:r>
            <a:r>
              <a:rPr lang="en-US" sz="2500" dirty="0" smtClean="0">
                <a:hlinkClick r:id="rId6"/>
              </a:rPr>
              <a:t>http://www.beitahavah.org</a:t>
            </a:r>
            <a:endParaRPr lang="en-US" sz="2500" dirty="0" smtClean="0"/>
          </a:p>
          <a:p>
            <a:pPr>
              <a:buNone/>
            </a:pPr>
            <a:r>
              <a:rPr lang="en-US" dirty="0" smtClean="0"/>
              <a:t> </a:t>
            </a:r>
          </a:p>
          <a:p>
            <a:endParaRPr lang="en-US" dirty="0"/>
          </a:p>
        </p:txBody>
      </p:sp>
      <p:pic>
        <p:nvPicPr>
          <p:cNvPr id="5" name="Picture 4" descr="http://www.jewishcultureconnect.com/calendar/get_logo.html?id=2f025e7a5982323559022eb592e39193"/>
          <p:cNvPicPr/>
          <p:nvPr/>
        </p:nvPicPr>
        <p:blipFill>
          <a:blip r:embed="rId7" cstate="print"/>
          <a:srcRect/>
          <a:stretch>
            <a:fillRect/>
          </a:stretch>
        </p:blipFill>
        <p:spPr bwMode="auto">
          <a:xfrm>
            <a:off x="1600200" y="4572000"/>
            <a:ext cx="1304925" cy="1427480"/>
          </a:xfrm>
          <a:prstGeom prst="rect">
            <a:avLst/>
          </a:prstGeom>
          <a:noFill/>
          <a:ln w="9525">
            <a:noFill/>
            <a:miter lim="800000"/>
            <a:headEnd/>
            <a:tailEnd/>
          </a:ln>
        </p:spPr>
      </p:pic>
      <p:pic>
        <p:nvPicPr>
          <p:cNvPr id="6" name="Picture 5" descr="http://www.jewishcultureconnect.com/calendar/get_logo.html?id=638d481dfb0741b93bb75755062b2287"/>
          <p:cNvPicPr/>
          <p:nvPr/>
        </p:nvPicPr>
        <p:blipFill>
          <a:blip r:embed="rId8" cstate="print"/>
          <a:srcRect/>
          <a:stretch>
            <a:fillRect/>
          </a:stretch>
        </p:blipFill>
        <p:spPr bwMode="auto">
          <a:xfrm>
            <a:off x="6705600" y="2057400"/>
            <a:ext cx="1427480" cy="647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To register for the course</a:t>
            </a:r>
            <a:endParaRPr lang="en-US" dirty="0"/>
          </a:p>
        </p:txBody>
      </p:sp>
      <p:sp>
        <p:nvSpPr>
          <p:cNvPr id="3" name="Content Placeholder 2"/>
          <p:cNvSpPr>
            <a:spLocks noGrp="1"/>
          </p:cNvSpPr>
          <p:nvPr>
            <p:ph idx="1"/>
          </p:nvPr>
        </p:nvSpPr>
        <p:spPr/>
        <p:txBody>
          <a:bodyPr>
            <a:normAutofit/>
          </a:bodyPr>
          <a:lstStyle/>
          <a:p>
            <a:pPr>
              <a:buNone/>
            </a:pPr>
            <a:r>
              <a:rPr lang="en-US" dirty="0" smtClean="0"/>
              <a:t>                     Contact Rachel Raz</a:t>
            </a:r>
          </a:p>
          <a:p>
            <a:pPr>
              <a:buNone/>
            </a:pPr>
            <a:r>
              <a:rPr lang="en-US" dirty="0" smtClean="0"/>
              <a:t>                     by Tuesday,</a:t>
            </a:r>
          </a:p>
          <a:p>
            <a:pPr>
              <a:buNone/>
            </a:pPr>
            <a:r>
              <a:rPr lang="en-US" dirty="0" smtClean="0"/>
              <a:t>                     October 19, 2010</a:t>
            </a:r>
          </a:p>
          <a:p>
            <a:endParaRPr lang="en-US" dirty="0" smtClean="0"/>
          </a:p>
          <a:p>
            <a:endParaRPr lang="en-US" dirty="0" smtClean="0"/>
          </a:p>
          <a:p>
            <a:pPr>
              <a:buNone/>
            </a:pPr>
            <a:r>
              <a:rPr lang="en-US" dirty="0" smtClean="0"/>
              <a:t>	</a:t>
            </a:r>
            <a:r>
              <a:rPr lang="en-US" u="sng" dirty="0" smtClean="0"/>
              <a:t>rraz@hebrewcollege.edu</a:t>
            </a:r>
            <a:r>
              <a:rPr lang="en-US" dirty="0" smtClean="0"/>
              <a:t> 617-559-8629</a:t>
            </a:r>
            <a:endParaRPr lang="en-US" dirty="0"/>
          </a:p>
        </p:txBody>
      </p:sp>
      <p:sp>
        <p:nvSpPr>
          <p:cNvPr id="4" name="Action Button: Information 3">
            <a:hlinkClick r:id="" action="ppaction://noaction" highlightClick="1"/>
          </p:cNvPr>
          <p:cNvSpPr/>
          <p:nvPr/>
        </p:nvSpPr>
        <p:spPr>
          <a:xfrm>
            <a:off x="1295400" y="1752600"/>
            <a:ext cx="1042416" cy="104241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solidFill>
                  <a:srgbClr val="00B0F0"/>
                </a:solidFill>
              </a:rPr>
              <a:t>The How's, What's, and Why's of Hanukkah Programming</a:t>
            </a:r>
            <a:endParaRPr lang="en-US" dirty="0">
              <a:solidFill>
                <a:srgbClr val="00B0F0"/>
              </a:solidFill>
            </a:endParaRPr>
          </a:p>
        </p:txBody>
      </p:sp>
      <p:sp>
        <p:nvSpPr>
          <p:cNvPr id="4" name="Content Placeholder 3"/>
          <p:cNvSpPr>
            <a:spLocks noGrp="1"/>
          </p:cNvSpPr>
          <p:nvPr>
            <p:ph idx="1"/>
          </p:nvPr>
        </p:nvSpPr>
        <p:spPr/>
        <p:txBody>
          <a:bodyPr/>
          <a:lstStyle/>
          <a:p>
            <a:pPr algn="ctr">
              <a:buNone/>
            </a:pPr>
            <a:r>
              <a:rPr lang="en-US" dirty="0" smtClean="0"/>
              <a:t>Hanukkah:   December 1-9, 2010</a:t>
            </a:r>
            <a:endParaRPr lang="en-US" dirty="0"/>
          </a:p>
        </p:txBody>
      </p:sp>
      <p:pic>
        <p:nvPicPr>
          <p:cNvPr id="1026" name="Picture 2" descr="C:\Users\morahvivian\Pictures\possible chanukah picture for webinar.jpg"/>
          <p:cNvPicPr>
            <a:picLocks noChangeAspect="1" noChangeArrowheads="1"/>
          </p:cNvPicPr>
          <p:nvPr/>
        </p:nvPicPr>
        <p:blipFill>
          <a:blip r:embed="rId3" cstate="print"/>
          <a:srcRect/>
          <a:stretch>
            <a:fillRect/>
          </a:stretch>
        </p:blipFill>
        <p:spPr bwMode="auto">
          <a:xfrm>
            <a:off x="2209800" y="2438400"/>
            <a:ext cx="4267200" cy="2929128"/>
          </a:xfrm>
          <a:prstGeom prst="round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Goals of Holiday –Based Programs:</a:t>
            </a:r>
            <a:endParaRPr lang="en-US" dirty="0">
              <a:solidFill>
                <a:srgbClr val="00B0F0"/>
              </a:solidFill>
            </a:endParaRPr>
          </a:p>
        </p:txBody>
      </p:sp>
      <p:sp>
        <p:nvSpPr>
          <p:cNvPr id="4" name="Subtitle 2"/>
          <p:cNvSpPr>
            <a:spLocks noGrp="1"/>
          </p:cNvSpPr>
          <p:nvPr>
            <p:ph idx="1"/>
          </p:nvPr>
        </p:nvSpPr>
        <p:spPr>
          <a:xfrm>
            <a:off x="457200" y="1600201"/>
            <a:ext cx="7467600" cy="3809999"/>
          </a:xfrm>
        </p:spPr>
        <p:txBody>
          <a:bodyPr>
            <a:normAutofit fontScale="92500" lnSpcReduction="10000"/>
          </a:bodyPr>
          <a:lstStyle/>
          <a:p>
            <a:pPr lvl="1" algn="l">
              <a:buClr>
                <a:schemeClr val="accent6">
                  <a:lumMod val="60000"/>
                  <a:lumOff val="40000"/>
                </a:schemeClr>
              </a:buClr>
              <a:buFont typeface="Wingdings" pitchFamily="2" charset="2"/>
              <a:buChar char="§"/>
            </a:pPr>
            <a:r>
              <a:rPr lang="en-US" sz="2400" dirty="0" smtClean="0">
                <a:solidFill>
                  <a:schemeClr val="tx1"/>
                </a:solidFill>
              </a:rPr>
              <a:t>To create  excitement for the upcoming holiday</a:t>
            </a:r>
          </a:p>
          <a:p>
            <a:pPr lvl="1" algn="l">
              <a:buClr>
                <a:srgbClr val="002060"/>
              </a:buClr>
              <a:buNone/>
            </a:pPr>
            <a:endParaRPr lang="en-US" sz="2400" dirty="0" smtClean="0">
              <a:solidFill>
                <a:schemeClr val="tx1"/>
              </a:solidFill>
            </a:endParaRPr>
          </a:p>
          <a:p>
            <a:pPr lvl="1" algn="l">
              <a:buClr>
                <a:schemeClr val="accent6">
                  <a:lumMod val="60000"/>
                  <a:lumOff val="40000"/>
                </a:schemeClr>
              </a:buClr>
              <a:buFont typeface="Wingdings" pitchFamily="2" charset="2"/>
              <a:buChar char="§"/>
            </a:pPr>
            <a:r>
              <a:rPr lang="en-US" sz="2400" dirty="0" smtClean="0">
                <a:solidFill>
                  <a:schemeClr val="tx1"/>
                </a:solidFill>
              </a:rPr>
              <a:t>To enhance a family’s understanding of the history,</a:t>
            </a:r>
          </a:p>
          <a:p>
            <a:pPr algn="l">
              <a:buClr>
                <a:srgbClr val="002060"/>
              </a:buClr>
              <a:buNone/>
            </a:pPr>
            <a:r>
              <a:rPr lang="en-US" sz="2400" dirty="0" smtClean="0">
                <a:solidFill>
                  <a:schemeClr val="tx1"/>
                </a:solidFill>
              </a:rPr>
              <a:t>           rituals, and customs associated with the holiday</a:t>
            </a:r>
          </a:p>
          <a:p>
            <a:pPr algn="l">
              <a:buClr>
                <a:srgbClr val="002060"/>
              </a:buClr>
              <a:buNone/>
            </a:pPr>
            <a:endParaRPr lang="en-US" sz="2400" dirty="0" smtClean="0">
              <a:solidFill>
                <a:schemeClr val="tx1"/>
              </a:solidFill>
            </a:endParaRPr>
          </a:p>
          <a:p>
            <a:pPr lvl="1" algn="l">
              <a:buClr>
                <a:schemeClr val="accent6">
                  <a:lumMod val="60000"/>
                  <a:lumOff val="40000"/>
                </a:schemeClr>
              </a:buClr>
              <a:buFont typeface="Wingdings" pitchFamily="2" charset="2"/>
              <a:buChar char="§"/>
            </a:pPr>
            <a:r>
              <a:rPr lang="en-US" sz="2400" dirty="0" smtClean="0">
                <a:solidFill>
                  <a:schemeClr val="tx1"/>
                </a:solidFill>
              </a:rPr>
              <a:t>To provide families with </a:t>
            </a:r>
            <a:r>
              <a:rPr lang="en-US" sz="2400" dirty="0" smtClean="0"/>
              <a:t>concrete take-</a:t>
            </a:r>
            <a:r>
              <a:rPr lang="en-US" sz="2400" dirty="0" smtClean="0">
                <a:solidFill>
                  <a:schemeClr val="tx1"/>
                </a:solidFill>
              </a:rPr>
              <a:t> home tools  </a:t>
            </a:r>
            <a:r>
              <a:rPr lang="en-US" sz="2400" dirty="0" smtClean="0"/>
              <a:t>for </a:t>
            </a:r>
            <a:r>
              <a:rPr lang="en-US" sz="2400" dirty="0" smtClean="0">
                <a:solidFill>
                  <a:schemeClr val="tx1"/>
                </a:solidFill>
              </a:rPr>
              <a:t> enriching the </a:t>
            </a:r>
            <a:r>
              <a:rPr lang="en-US" sz="2400" dirty="0" smtClean="0"/>
              <a:t>home</a:t>
            </a:r>
            <a:r>
              <a:rPr lang="en-US" sz="2400" dirty="0" smtClean="0">
                <a:solidFill>
                  <a:schemeClr val="tx1"/>
                </a:solidFill>
              </a:rPr>
              <a:t> </a:t>
            </a:r>
            <a:r>
              <a:rPr lang="en-US" sz="2400" dirty="0" smtClean="0"/>
              <a:t>celebration</a:t>
            </a:r>
            <a:r>
              <a:rPr lang="en-US" sz="2400" dirty="0" smtClean="0">
                <a:solidFill>
                  <a:schemeClr val="tx1"/>
                </a:solidFill>
              </a:rPr>
              <a:t> .</a:t>
            </a:r>
          </a:p>
          <a:p>
            <a:pPr lvl="1" algn="l">
              <a:buClr>
                <a:srgbClr val="002060"/>
              </a:buClr>
            </a:pPr>
            <a:endParaRPr lang="en-US" sz="2400" dirty="0" smtClean="0">
              <a:solidFill>
                <a:schemeClr val="tx1"/>
              </a:solidFill>
            </a:endParaRPr>
          </a:p>
          <a:p>
            <a:pPr lvl="1" algn="l">
              <a:buClr>
                <a:schemeClr val="accent6">
                  <a:lumMod val="60000"/>
                  <a:lumOff val="40000"/>
                </a:schemeClr>
              </a:buClr>
              <a:buFont typeface="Wingdings" pitchFamily="2" charset="2"/>
              <a:buChar char="§"/>
            </a:pPr>
            <a:r>
              <a:rPr lang="en-US" sz="2400" dirty="0" smtClean="0">
                <a:solidFill>
                  <a:schemeClr val="tx1"/>
                </a:solidFill>
              </a:rPr>
              <a:t>To inform families of holiday celebrations occurring within the community </a:t>
            </a:r>
          </a:p>
          <a:p>
            <a:pPr>
              <a:buClr>
                <a:srgbClr val="002060"/>
              </a:buClr>
              <a:buFont typeface="Wingdings" pitchFamily="2" charset="2"/>
              <a:buChar char="v"/>
            </a:pPr>
            <a:endParaRPr lang="en-US" sz="2400" dirty="0">
              <a:solidFill>
                <a:schemeClr val="accent3">
                  <a:lumMod val="20000"/>
                  <a:lumOff val="80000"/>
                </a:schemeClr>
              </a:solidFill>
            </a:endParaRPr>
          </a:p>
        </p:txBody>
      </p:sp>
      <p:pic>
        <p:nvPicPr>
          <p:cNvPr id="5" name="prodImage" descr="It's Tu B'shevat (Very First Board Books)">
            <a:hlinkClick r:id="rId3" tgtFrame="AmazonHelp"/>
          </p:cNvPr>
          <p:cNvPicPr/>
          <p:nvPr/>
        </p:nvPicPr>
        <p:blipFill>
          <a:blip r:embed="rId4" cstate="print"/>
          <a:srcRect/>
          <a:stretch>
            <a:fillRect/>
          </a:stretch>
        </p:blipFill>
        <p:spPr bwMode="auto">
          <a:xfrm>
            <a:off x="5486400" y="5410200"/>
            <a:ext cx="1219200" cy="838200"/>
          </a:xfrm>
          <a:prstGeom prst="roundRect">
            <a:avLst/>
          </a:prstGeom>
          <a:noFill/>
          <a:ln w="9525">
            <a:noFill/>
            <a:miter lim="800000"/>
            <a:headEnd/>
            <a:tailEnd/>
          </a:ln>
        </p:spPr>
      </p:pic>
      <p:pic>
        <p:nvPicPr>
          <p:cNvPr id="6" name="Picture 5"/>
          <p:cNvPicPr/>
          <p:nvPr/>
        </p:nvPicPr>
        <p:blipFill>
          <a:blip r:embed="rId5" cstate="print"/>
          <a:srcRect/>
          <a:stretch>
            <a:fillRect/>
          </a:stretch>
        </p:blipFill>
        <p:spPr bwMode="auto">
          <a:xfrm>
            <a:off x="3200400" y="5334000"/>
            <a:ext cx="1905000" cy="1219200"/>
          </a:xfrm>
          <a:prstGeom prst="roundRect">
            <a:avLst/>
          </a:prstGeom>
          <a:noFill/>
          <a:ln w="9525">
            <a:noFill/>
            <a:miter lim="800000"/>
            <a:headEnd/>
            <a:tailEnd/>
          </a:ln>
        </p:spPr>
      </p:pic>
      <p:pic>
        <p:nvPicPr>
          <p:cNvPr id="7" name="prodImage" descr="The Little Red Hen and the Passover Matzah">
            <a:hlinkClick r:id="rId6" tgtFrame="AmazonHelp"/>
          </p:cNvPr>
          <p:cNvPicPr/>
          <p:nvPr/>
        </p:nvPicPr>
        <p:blipFill>
          <a:blip r:embed="rId7" cstate="print"/>
          <a:srcRect/>
          <a:stretch>
            <a:fillRect/>
          </a:stretch>
        </p:blipFill>
        <p:spPr bwMode="auto">
          <a:xfrm>
            <a:off x="1219200" y="5410200"/>
            <a:ext cx="1447800" cy="1066800"/>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Goals of Hanukkah Programs</a:t>
            </a:r>
            <a:endParaRPr lang="en-US" dirty="0">
              <a:solidFill>
                <a:srgbClr val="00B0F0"/>
              </a:solidFill>
            </a:endParaRPr>
          </a:p>
        </p:txBody>
      </p:sp>
      <p:sp>
        <p:nvSpPr>
          <p:cNvPr id="3" name="Content Placeholder 2"/>
          <p:cNvSpPr>
            <a:spLocks noGrp="1"/>
          </p:cNvSpPr>
          <p:nvPr>
            <p:ph idx="1"/>
          </p:nvPr>
        </p:nvSpPr>
        <p:spPr>
          <a:xfrm>
            <a:off x="457200" y="1295400"/>
            <a:ext cx="7543800" cy="5181600"/>
          </a:xfrm>
        </p:spPr>
        <p:txBody>
          <a:bodyPr>
            <a:normAutofit/>
          </a:bodyPr>
          <a:lstStyle/>
          <a:p>
            <a:pPr>
              <a:buFont typeface="Wingdings" pitchFamily="2" charset="2"/>
              <a:buChar char="§"/>
            </a:pPr>
            <a:r>
              <a:rPr lang="en-US" sz="2400" dirty="0" smtClean="0"/>
              <a:t>To provide families with numerous opportunities to explore the ritual objects/ symbols of Hanukkah</a:t>
            </a:r>
          </a:p>
          <a:p>
            <a:pPr>
              <a:buFont typeface="Wingdings" pitchFamily="2" charset="2"/>
              <a:buChar char="§"/>
            </a:pPr>
            <a:endParaRPr lang="en-US" sz="2400" dirty="0" smtClean="0"/>
          </a:p>
          <a:p>
            <a:pPr>
              <a:buFont typeface="Wingdings" pitchFamily="2" charset="2"/>
              <a:buChar char="§"/>
            </a:pPr>
            <a:r>
              <a:rPr lang="en-US" sz="2400" dirty="0" smtClean="0"/>
              <a:t>To increase a family’s Hanukkah vocabulary and to enrich their understanding of the holiday</a:t>
            </a:r>
          </a:p>
          <a:p>
            <a:pPr>
              <a:buFont typeface="Wingdings" pitchFamily="2" charset="2"/>
              <a:buChar char="§"/>
            </a:pPr>
            <a:endParaRPr lang="en-US" sz="2400" dirty="0" smtClean="0"/>
          </a:p>
          <a:p>
            <a:pPr marL="493776" indent="-457200">
              <a:buFont typeface="Wingdings" pitchFamily="2" charset="2"/>
              <a:buChar char="§"/>
            </a:pPr>
            <a:r>
              <a:rPr lang="en-US" sz="2400" dirty="0" smtClean="0"/>
              <a:t>For families to share ideas with one another on meaningful ways to celebrate Hanukkah</a:t>
            </a:r>
          </a:p>
          <a:p>
            <a:pPr marL="493776" indent="-457200">
              <a:buFont typeface="Wingdings" pitchFamily="2" charset="2"/>
              <a:buChar char="§"/>
            </a:pPr>
            <a:endParaRPr lang="en-US" sz="2400" dirty="0" smtClean="0"/>
          </a:p>
          <a:p>
            <a:pPr>
              <a:buFont typeface="Wingdings" pitchFamily="2" charset="2"/>
              <a:buChar char="§"/>
            </a:pPr>
            <a:r>
              <a:rPr lang="en-US" sz="2400" dirty="0" smtClean="0"/>
              <a:t>For families to have fun</a:t>
            </a:r>
          </a:p>
          <a:p>
            <a:pPr>
              <a:buNone/>
            </a:pPr>
            <a:r>
              <a:rPr lang="en-US" sz="2000" dirty="0" smtClean="0"/>
              <a:t> </a:t>
            </a:r>
            <a:endParaRPr lang="en-US" sz="2000" dirty="0"/>
          </a:p>
        </p:txBody>
      </p:sp>
      <p:pic>
        <p:nvPicPr>
          <p:cNvPr id="1026" name="Picture 2" descr="C:\Users\morahvivian\Pictures\hanukkah-menorah-girl-lg.jpg"/>
          <p:cNvPicPr>
            <a:picLocks noChangeAspect="1" noChangeArrowheads="1"/>
          </p:cNvPicPr>
          <p:nvPr/>
        </p:nvPicPr>
        <p:blipFill>
          <a:blip r:embed="rId3" cstate="print"/>
          <a:srcRect/>
          <a:stretch>
            <a:fillRect/>
          </a:stretch>
        </p:blipFill>
        <p:spPr bwMode="auto">
          <a:xfrm>
            <a:off x="4876800" y="4876800"/>
            <a:ext cx="2286000" cy="1447800"/>
          </a:xfrm>
          <a:prstGeom prst="round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solidFill>
                  <a:srgbClr val="00B0F0"/>
                </a:solidFill>
              </a:rPr>
              <a:t>Text Study:  What is </a:t>
            </a:r>
            <a:r>
              <a:rPr lang="en-US" dirty="0" smtClean="0">
                <a:solidFill>
                  <a:srgbClr val="00B0F0"/>
                </a:solidFill>
              </a:rPr>
              <a:t>Hanukkah</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a:xfrm>
            <a:off x="609600" y="1219200"/>
            <a:ext cx="8229600" cy="4906963"/>
          </a:xfrm>
        </p:spPr>
        <p:txBody>
          <a:bodyPr>
            <a:noAutofit/>
          </a:bodyPr>
          <a:lstStyle/>
          <a:p>
            <a:pPr lvl="2">
              <a:buClr>
                <a:schemeClr val="accent6">
                  <a:lumMod val="60000"/>
                  <a:lumOff val="40000"/>
                </a:schemeClr>
              </a:buClr>
              <a:buSzPct val="90000"/>
              <a:buFont typeface="Wingdings" pitchFamily="2" charset="2"/>
              <a:buChar char="§"/>
            </a:pPr>
            <a:endParaRPr lang="en-US" sz="2000" i="1" dirty="0" smtClean="0"/>
          </a:p>
          <a:p>
            <a:pPr lvl="2">
              <a:buClr>
                <a:schemeClr val="accent6">
                  <a:lumMod val="60000"/>
                  <a:lumOff val="40000"/>
                </a:schemeClr>
              </a:buClr>
              <a:buSzPct val="90000"/>
              <a:buFont typeface="Wingdings" pitchFamily="2" charset="2"/>
              <a:buChar char="§"/>
            </a:pPr>
            <a:endParaRPr lang="en-US" sz="2000" i="1" dirty="0" smtClean="0"/>
          </a:p>
          <a:p>
            <a:pPr lvl="2">
              <a:buClr>
                <a:schemeClr val="accent6">
                  <a:lumMod val="60000"/>
                  <a:lumOff val="40000"/>
                </a:schemeClr>
              </a:buClr>
              <a:buSzPct val="90000"/>
              <a:buFont typeface="Wingdings" pitchFamily="2" charset="2"/>
              <a:buChar char="§"/>
            </a:pPr>
            <a:r>
              <a:rPr lang="en-US" sz="2000" i="1" dirty="0" smtClean="0"/>
              <a:t>From the Apocrypha: 1 </a:t>
            </a:r>
            <a:r>
              <a:rPr lang="en-US" sz="2000" i="1" dirty="0" smtClean="0"/>
              <a:t>Maccabees</a:t>
            </a:r>
            <a:r>
              <a:rPr lang="en-US" sz="2000" i="1" dirty="0" smtClean="0"/>
              <a:t> 1:41-51</a:t>
            </a:r>
            <a:endParaRPr lang="en-US" sz="2000" dirty="0" smtClean="0"/>
          </a:p>
          <a:p>
            <a:pPr lvl="2">
              <a:buNone/>
            </a:pPr>
            <a:r>
              <a:rPr lang="en-US" sz="2000" dirty="0" smtClean="0"/>
              <a:t>        Moreover king Antiochus wrote to his whole kingdom, that all should be one people. ,And every one should leave his laws: so all the heathen agreed according to the commandment of the king. Yea, many also of the Israelites consented to his religion, and sacrificed unto idols, and profaned the Sabbath</a:t>
            </a:r>
            <a:r>
              <a:rPr lang="en-US" sz="2000" i="1" dirty="0" smtClean="0"/>
              <a:t> …</a:t>
            </a:r>
            <a:r>
              <a:rPr lang="en-US" sz="2000" dirty="0" smtClean="0"/>
              <a:t>And he[Antochus] commanded the holy place to be profaned, and the holy people of Israel and he commanded…that they should leave their children uncircumcised, and let their souls be defiled …that they should forget the law and should change all the justifications of G-d.</a:t>
            </a:r>
            <a:endParaRPr lang="en-US" sz="2000" i="1" dirty="0" smtClean="0"/>
          </a:p>
          <a:p>
            <a:pPr lvl="2">
              <a:buNone/>
            </a:pPr>
            <a:endParaRPr lang="en-US" sz="1600" i="1" dirty="0" smtClean="0"/>
          </a:p>
          <a:p>
            <a:pPr lvl="2"/>
            <a:endParaRPr lang="en-US" sz="1600" i="1" dirty="0" smtClean="0"/>
          </a:p>
          <a:p>
            <a:pPr lvl="2">
              <a:buNone/>
            </a:pPr>
            <a:r>
              <a:rPr lang="en-US" sz="1600" dirty="0" smtClean="0"/>
              <a:t/>
            </a:r>
            <a:br>
              <a:rPr lang="en-US" sz="1600" dirty="0" smtClean="0"/>
            </a:br>
            <a:endParaRPr lang="en-US" sz="1600" dirty="0" smtClean="0"/>
          </a:p>
          <a:p>
            <a:pPr>
              <a:buNone/>
            </a:pPr>
            <a:endParaRPr lang="en-US" sz="1600" dirty="0" smtClean="0"/>
          </a:p>
          <a:p>
            <a:endParaRPr lang="en-US" sz="1600" dirty="0"/>
          </a:p>
        </p:txBody>
      </p:sp>
      <p:pic>
        <p:nvPicPr>
          <p:cNvPr id="3074" name="Picture 2" descr="C:\Users\morahvivian\Pictures\Maccabees.jpg"/>
          <p:cNvPicPr>
            <a:picLocks noChangeAspect="1" noChangeArrowheads="1"/>
          </p:cNvPicPr>
          <p:nvPr/>
        </p:nvPicPr>
        <p:blipFill>
          <a:blip r:embed="rId3" cstate="print"/>
          <a:srcRect/>
          <a:stretch>
            <a:fillRect/>
          </a:stretch>
        </p:blipFill>
        <p:spPr bwMode="auto">
          <a:xfrm>
            <a:off x="228599" y="1524000"/>
            <a:ext cx="1143001" cy="3429000"/>
          </a:xfrm>
          <a:prstGeom prst="round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Hanukkah Sources Continued</a:t>
            </a:r>
            <a:endParaRPr lang="en-US" dirty="0">
              <a:solidFill>
                <a:srgbClr val="00B0F0"/>
              </a:solidFill>
            </a:endParaRPr>
          </a:p>
        </p:txBody>
      </p:sp>
      <p:pic>
        <p:nvPicPr>
          <p:cNvPr id="1029" name="Picture 5"/>
          <p:cNvPicPr>
            <a:picLocks noGrp="1" noChangeAspect="1" noChangeArrowheads="1"/>
          </p:cNvPicPr>
          <p:nvPr>
            <p:ph sz="half" idx="1"/>
          </p:nvPr>
        </p:nvPicPr>
        <p:blipFill>
          <a:blip r:embed="rId2" cstate="print"/>
          <a:stretch>
            <a:fillRect/>
          </a:stretch>
        </p:blipFill>
        <p:spPr>
          <a:xfrm>
            <a:off x="228600" y="2438400"/>
            <a:ext cx="3685309" cy="2895600"/>
          </a:xfrm>
        </p:spPr>
      </p:pic>
      <p:sp>
        <p:nvSpPr>
          <p:cNvPr id="12" name="Content Placeholder 11"/>
          <p:cNvSpPr>
            <a:spLocks noGrp="1"/>
          </p:cNvSpPr>
          <p:nvPr>
            <p:ph sz="half" idx="2"/>
          </p:nvPr>
        </p:nvSpPr>
        <p:spPr>
          <a:xfrm>
            <a:off x="3733800" y="1371600"/>
            <a:ext cx="4724400" cy="5334000"/>
          </a:xfrm>
        </p:spPr>
        <p:txBody>
          <a:bodyPr>
            <a:noAutofit/>
          </a:bodyPr>
          <a:lstStyle/>
          <a:p>
            <a:pPr>
              <a:buNone/>
            </a:pPr>
            <a:r>
              <a:rPr lang="en-US" sz="1400" i="1" dirty="0" smtClean="0"/>
              <a:t>From the Apocrypha:  2 </a:t>
            </a:r>
            <a:r>
              <a:rPr lang="en-US" sz="1400" i="1" dirty="0" smtClean="0"/>
              <a:t>Maccabees</a:t>
            </a:r>
            <a:r>
              <a:rPr lang="en-US" sz="1400" i="1" dirty="0" smtClean="0"/>
              <a:t> 10:1-9</a:t>
            </a:r>
          </a:p>
          <a:p>
            <a:pPr>
              <a:buNone/>
            </a:pPr>
            <a:endParaRPr lang="en-US" sz="1800" dirty="0" smtClean="0"/>
          </a:p>
          <a:p>
            <a:pPr>
              <a:buNone/>
            </a:pPr>
            <a:r>
              <a:rPr lang="en-US" sz="1800" dirty="0" smtClean="0"/>
              <a:t>Now Maccabeus and his company, the Lord guiding them, recovered the temple and the city..And having cleansed the temple they made another altar, and striking stones they took fire out of them, and offered a sacrifice after two years, and set forth incense, and lights, and showbread.  When that was done, they fell flat down, and besought the Lord that they might come no more into such troubles…And they kept the eight days with gladness, as in the feast of Succot…They ordained that every year those days [beginning on the 25</a:t>
            </a:r>
            <a:r>
              <a:rPr lang="en-US" sz="1800" baseline="30000" dirty="0" smtClean="0"/>
              <a:t>th</a:t>
            </a:r>
            <a:r>
              <a:rPr lang="en-US" sz="1800" dirty="0" smtClean="0"/>
              <a:t> of Kislev] should be kept of the whole nation of the Jews.</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8139</TotalTime>
  <Words>1584</Words>
  <Application>Microsoft Office PowerPoint</Application>
  <PresentationFormat>On-screen Show (4:3)</PresentationFormat>
  <Paragraphs>338</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Technic</vt:lpstr>
      <vt:lpstr>All Around the Year With The PJ Library </vt:lpstr>
      <vt:lpstr>All AROUND THE Year with the PJ Library- Webinar 2</vt:lpstr>
      <vt:lpstr>Hebrew College Course Information</vt:lpstr>
      <vt:lpstr>To register for the course</vt:lpstr>
      <vt:lpstr>The How's, What's, and Why's of Hanukkah Programming</vt:lpstr>
      <vt:lpstr>Goals of Holiday –Based Programs:</vt:lpstr>
      <vt:lpstr>Goals of Hanukkah Programs</vt:lpstr>
      <vt:lpstr>Text Study:  What is Hanukkah?</vt:lpstr>
      <vt:lpstr>Hanukkah Sources Continued</vt:lpstr>
      <vt:lpstr>More Hanukkah Sources</vt:lpstr>
      <vt:lpstr>Some Themes of Hanukkah</vt:lpstr>
      <vt:lpstr>Methods for Conveying the Lessons/Themes of Hanukkah</vt:lpstr>
      <vt:lpstr>Titles of PJ Hanukkah Books for Children Ages 3 and Under:</vt:lpstr>
      <vt:lpstr>Why Hanukkah Lights?</vt:lpstr>
      <vt:lpstr>Hints for Sharing Hanukkah Lights</vt:lpstr>
      <vt:lpstr>Why Hoppy Hanukkah?</vt:lpstr>
      <vt:lpstr>Hints for Sharing  Hoppy Hanukkah</vt:lpstr>
      <vt:lpstr>The Plot of The Hanukkah Trike</vt:lpstr>
      <vt:lpstr>Why the Hanukkah Trike?</vt:lpstr>
      <vt:lpstr>Tips for Sharing The Hanukkah Trike</vt:lpstr>
      <vt:lpstr>Characteristics of Developmentally Appropriate Activities</vt:lpstr>
      <vt:lpstr>Guidelines for Setting up Activities</vt:lpstr>
      <vt:lpstr>More Guidelines for Setting Up Activities</vt:lpstr>
      <vt:lpstr> When to Hold Activities </vt:lpstr>
      <vt:lpstr>Menorah Activities</vt:lpstr>
      <vt:lpstr>More Menorah Activities</vt:lpstr>
      <vt:lpstr>Menorah Teaching Points</vt:lpstr>
      <vt:lpstr>Dreidel Activities</vt:lpstr>
      <vt:lpstr>Dreidel Teaching Points</vt:lpstr>
      <vt:lpstr>Latke Activities</vt:lpstr>
      <vt:lpstr>Latke Teaching Points</vt:lpstr>
      <vt:lpstr>Additional Activities for Hanukkah Book-Based Programs</vt:lpstr>
      <vt:lpstr>Nurturing the Family:  Take Home Materials</vt:lpstr>
      <vt:lpstr> Suggestions for Enriching the Home Celebration of Hanukkah:  Theme Nights</vt:lpstr>
      <vt:lpstr>More Suggestions for Hanukkah Theme Nights:</vt:lpstr>
      <vt:lpstr>Compile  a Listing of Hanukkah Events Occurring in Your Community</vt:lpstr>
    </vt:vector>
  </TitlesOfParts>
  <Company>HGF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of Holiday Based Programs</dc:title>
  <dc:creator>Vivian Newman</dc:creator>
  <cp:lastModifiedBy>Vivian Newman</cp:lastModifiedBy>
  <cp:revision>214</cp:revision>
  <dcterms:created xsi:type="dcterms:W3CDTF">2010-09-26T20:09:25Z</dcterms:created>
  <dcterms:modified xsi:type="dcterms:W3CDTF">2010-10-12T20:26:55Z</dcterms:modified>
</cp:coreProperties>
</file>