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6" r:id="rId2"/>
    <p:sldId id="354" r:id="rId3"/>
    <p:sldId id="257" r:id="rId4"/>
    <p:sldId id="355" r:id="rId5"/>
    <p:sldId id="356" r:id="rId6"/>
    <p:sldId id="357" r:id="rId7"/>
    <p:sldId id="358" r:id="rId8"/>
    <p:sldId id="359" r:id="rId9"/>
    <p:sldId id="36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6FA"/>
    <a:srgbClr val="000000"/>
    <a:srgbClr val="89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372" autoAdjust="0"/>
  </p:normalViewPr>
  <p:slideViewPr>
    <p:cSldViewPr snapToGrid="0">
      <p:cViewPr varScale="1">
        <p:scale>
          <a:sx n="43" d="100"/>
          <a:sy n="43" d="100"/>
        </p:scale>
        <p:origin x="15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CC38CD-E2E6-4D6A-932C-E26E528E07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30A659-3550-4C40-97E7-E2D71A7D6A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0BA6C0-D697-4135-8514-7776839A0EBB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F523D-D86B-4D2A-87EF-F3F8A4A7D9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35960-4FA8-477B-BF1F-7915C28742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83C99B-D740-49E4-AA27-FABDF467F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1AC22E-EB4D-4477-8F2F-E5BCB2020DD6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4795A1-B6AB-47AA-BE79-1B42B5893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6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63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0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1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4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0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8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795A1-B6AB-47AA-BE79-1B42B5893D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5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1475E1-D26D-4516-BFC8-402887BBE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1523" y="1195560"/>
            <a:ext cx="4198937" cy="3168533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0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95467F1-CBD3-468C-912D-B0701DA470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1523" y="4464108"/>
            <a:ext cx="4198937" cy="130492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AE5FCEC-B1EC-42D6-99B8-0D80034A0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70" y="365125"/>
            <a:ext cx="10184860" cy="1006475"/>
          </a:xfrm>
        </p:spPr>
        <p:txBody>
          <a:bodyPr anchor="ctr" anchorCtr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E0806-B105-4CE9-B54F-EAB4D77B9D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03300" y="2013626"/>
            <a:ext cx="10185400" cy="42704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60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70" y="5462419"/>
            <a:ext cx="10184860" cy="880015"/>
          </a:xfrm>
        </p:spPr>
        <p:txBody>
          <a:bodyPr anchor="ctr" anchorCtr="1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E0806-B105-4CE9-B54F-EAB4D77B9D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38008" y="963039"/>
            <a:ext cx="8715983" cy="35408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73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B518B9-7A0C-4F80-AA9C-816DFE68641A}"/>
              </a:ext>
            </a:extLst>
          </p:cNvPr>
          <p:cNvSpPr/>
          <p:nvPr userDrawn="1"/>
        </p:nvSpPr>
        <p:spPr>
          <a:xfrm>
            <a:off x="0" y="0"/>
            <a:ext cx="12192000" cy="36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70" y="5462419"/>
            <a:ext cx="10184860" cy="880015"/>
          </a:xfrm>
        </p:spPr>
        <p:txBody>
          <a:bodyPr anchor="ctr" anchorCtr="1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8E0806-B105-4CE9-B54F-EAB4D77B9D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38008" y="963039"/>
            <a:ext cx="8715983" cy="35408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09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B518B9-7A0C-4F80-AA9C-816DFE68641A}"/>
              </a:ext>
            </a:extLst>
          </p:cNvPr>
          <p:cNvSpPr/>
          <p:nvPr userDrawn="1"/>
        </p:nvSpPr>
        <p:spPr>
          <a:xfrm>
            <a:off x="0" y="0"/>
            <a:ext cx="12192000" cy="36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111153-9B03-488E-8AA0-1A30B2EC96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024" y="219075"/>
            <a:ext cx="11782425" cy="64103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47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70" y="5462419"/>
            <a:ext cx="10184860" cy="880015"/>
          </a:xfrm>
        </p:spPr>
        <p:txBody>
          <a:bodyPr anchor="ctr" anchorCtr="1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97B8A6-0CDA-4362-9B8D-9E5D0B5C3C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8728" y="894810"/>
            <a:ext cx="2733675" cy="361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6F2F74F-C76F-465C-B569-5309454F2D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4803" y="894810"/>
            <a:ext cx="2733675" cy="361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391EACB-A0EA-4400-B0A1-95399708B2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0878" y="894810"/>
            <a:ext cx="2733675" cy="3619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51994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70" y="5462419"/>
            <a:ext cx="10184860" cy="880015"/>
          </a:xfrm>
        </p:spPr>
        <p:txBody>
          <a:bodyPr anchor="ctr" anchorCtr="1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777D1-DE49-4BE6-8284-E41EB792F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8301" y="1215956"/>
            <a:ext cx="2860675" cy="297730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1037DE5-1442-44B5-B537-D4BC21B5F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3722" y="1215955"/>
            <a:ext cx="2860675" cy="297730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B41D9B-72FA-4508-B9EF-51418A6695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89143" y="1215955"/>
            <a:ext cx="2860675" cy="297730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72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686" y="493207"/>
            <a:ext cx="5233313" cy="880015"/>
          </a:xfr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44AD7C-8D0B-4732-8237-C1BF15FE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233988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289C90-97DA-403A-ADB0-1902E3A16B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88012" y="2024063"/>
            <a:ext cx="5233987" cy="4103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86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369" y="969863"/>
            <a:ext cx="9085261" cy="880015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873676-DDB8-4388-985C-FC1FEFC817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53369" y="2092056"/>
            <a:ext cx="9085262" cy="3676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49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873676-DDB8-4388-985C-FC1FEFC817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53369" y="1177047"/>
            <a:ext cx="9085262" cy="46402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spc="5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501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9C172-0E8A-4472-9289-789B179FE0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7038" y="1097627"/>
            <a:ext cx="2178050" cy="215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C57BAA6-BA13-4B6C-B527-111A89FA0F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87022" y="1097627"/>
            <a:ext cx="2178050" cy="215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C69717B-185A-4BC5-98B5-9054CC887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06" y="1097627"/>
            <a:ext cx="2178050" cy="215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8EDF00A-AC84-4762-9993-8F603F7701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66990" y="1097627"/>
            <a:ext cx="2178050" cy="215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928D86A-B3AF-406A-93D8-B736C4D02D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47038" y="3562004"/>
            <a:ext cx="2178050" cy="215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4962CE0-4411-46D5-B3FD-5C1E56B5AC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87022" y="3562004"/>
            <a:ext cx="2178050" cy="215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ACDAF2-EDDF-48AA-9B94-630DF875208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27006" y="3562004"/>
            <a:ext cx="2178050" cy="215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58C08FF-4ECD-4FB4-8FE7-508AE0D1F3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66990" y="3562004"/>
            <a:ext cx="2178050" cy="2152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590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1475E1-D26D-4516-BFC8-402887BBE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093286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3BEB2-0726-4538-811E-8299D48C7C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19" y="1593276"/>
            <a:ext cx="5440361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777D1-DE49-4BE6-8284-E41EB792F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4144" y="1186773"/>
            <a:ext cx="5029199" cy="10019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spc="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820E87E-53EE-421D-B72E-9D8BE8145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4144" y="2928025"/>
            <a:ext cx="5029199" cy="10019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spc="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5B6898-CB36-4FE4-ABA2-C810B249C3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4144" y="4743854"/>
            <a:ext cx="5029199" cy="100195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spc="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0F9D59-DD9A-47E0-8738-895C37CA4F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60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953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777D1-DE49-4BE6-8284-E41EB792F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3055" y="1089496"/>
            <a:ext cx="5029199" cy="154669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spc="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0F9D59-DD9A-47E0-8738-895C37CA4F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60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AB2A442-0626-4D07-BE12-4A748A8F79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3055" y="4004551"/>
            <a:ext cx="5029199" cy="154669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spc="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39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0F9D59-DD9A-47E0-8738-895C37CA4F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77064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842230-0D8C-4B77-A00A-9EF9C065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26" y="551574"/>
            <a:ext cx="3596609" cy="1325864"/>
          </a:xfr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13CAB-0102-4D73-961C-A7F166139C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63" y="2082430"/>
            <a:ext cx="3597072" cy="41036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11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0F9D59-DD9A-47E0-8738-895C37CA4F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974" y="611728"/>
            <a:ext cx="4410075" cy="56345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842230-0D8C-4B77-A00A-9EF9C065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415" y="611728"/>
            <a:ext cx="5353846" cy="1325864"/>
          </a:xfr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13CAB-0102-4D73-961C-A7F166139C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0725" y="2142584"/>
            <a:ext cx="5354535" cy="41036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15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0F9D59-DD9A-47E0-8738-895C37CA4F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612" y="666750"/>
            <a:ext cx="3914776" cy="55244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54CF8-0234-487B-95CE-918E52924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2925" y="3800475"/>
            <a:ext cx="2562225" cy="25527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50EF0EB-0744-497D-857E-3BAAA316E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86850" y="466725"/>
            <a:ext cx="2562225" cy="25527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 spc="5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338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7842230-0D8C-4B77-A00A-9EF9C065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401" y="1631417"/>
            <a:ext cx="5155197" cy="1221969"/>
          </a:xfrm>
        </p:spPr>
        <p:txBody>
          <a:bodyPr anchor="ctr" anchorCtr="0">
            <a:noAutofit/>
          </a:bodyPr>
          <a:lstStyle>
            <a:lvl1pPr algn="ctr"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513CAB-0102-4D73-961C-A7F166139C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8401" y="2984269"/>
            <a:ext cx="5155196" cy="23525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>
                <a:solidFill>
                  <a:srgbClr val="000000"/>
                </a:solidFill>
              </a:defRPr>
            </a:lvl2pPr>
            <a:lvl3pPr marL="914400" indent="0" algn="ctr">
              <a:buNone/>
              <a:defRPr sz="1800">
                <a:solidFill>
                  <a:srgbClr val="000000"/>
                </a:solidFill>
              </a:defRPr>
            </a:lvl3pPr>
            <a:lvl4pPr marL="1371600" indent="0" algn="ctr">
              <a:buNone/>
              <a:defRPr sz="1600">
                <a:solidFill>
                  <a:srgbClr val="000000"/>
                </a:solidFill>
              </a:defRPr>
            </a:lvl4pPr>
            <a:lvl5pPr marL="1828800" indent="0" algn="ctr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80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80" y="365125"/>
            <a:ext cx="855078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FFA0-F559-4469-9A52-7BF41A466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5879" y="1887538"/>
            <a:ext cx="8550784" cy="42989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42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80" y="365125"/>
            <a:ext cx="877354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FFA0-F559-4469-9A52-7BF41A466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5879" y="1887538"/>
            <a:ext cx="4253421" cy="4298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CCDE707-5D78-4054-B585-C477A15FE9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887538"/>
            <a:ext cx="4253421" cy="42989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97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94AF78-C7E3-4A33-A153-C537D958B968}"/>
              </a:ext>
            </a:extLst>
          </p:cNvPr>
          <p:cNvSpPr/>
          <p:nvPr userDrawn="1"/>
        </p:nvSpPr>
        <p:spPr>
          <a:xfrm>
            <a:off x="10020300" y="3162300"/>
            <a:ext cx="2171700" cy="36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80" y="365125"/>
            <a:ext cx="855078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FFA0-F559-4469-9A52-7BF41A466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5879" y="1887538"/>
            <a:ext cx="8550784" cy="4298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14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F36CD2-7C4F-4C6A-90D6-8577CDAF42B3}"/>
              </a:ext>
            </a:extLst>
          </p:cNvPr>
          <p:cNvSpPr/>
          <p:nvPr userDrawn="1"/>
        </p:nvSpPr>
        <p:spPr>
          <a:xfrm>
            <a:off x="10020300" y="3162300"/>
            <a:ext cx="2171700" cy="369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880" y="365125"/>
            <a:ext cx="877354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FFA0-F559-4469-9A52-7BF41A466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5879" y="1887538"/>
            <a:ext cx="4253421" cy="4298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CCDE707-5D78-4054-B585-C477A15FE9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887538"/>
            <a:ext cx="4253421" cy="4298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04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64" y="622300"/>
            <a:ext cx="9606471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FFA0-F559-4469-9A52-7BF41A466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764" y="2219325"/>
            <a:ext cx="9606472" cy="39957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6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6120-A5D1-43BB-9D3B-4D547513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764" y="622300"/>
            <a:ext cx="9606471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FFA0-F559-4469-9A52-7BF41A466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2764" y="2219325"/>
            <a:ext cx="4707984" cy="39957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D18A2AA-582E-45FC-B73E-F586AD4816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250" y="2219325"/>
            <a:ext cx="4707985" cy="39957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14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4A6A2D-290F-4809-BD50-6944084C8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" y="614362"/>
            <a:ext cx="10820400" cy="56292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97F8C-991C-4291-9D7B-17DBADBE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6B583-021E-4F1E-92A3-907D98C62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3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68" r:id="rId5"/>
    <p:sldLayoutId id="2147483669" r:id="rId6"/>
    <p:sldLayoutId id="2147483673" r:id="rId7"/>
    <p:sldLayoutId id="2147483674" r:id="rId8"/>
    <p:sldLayoutId id="2147483676" r:id="rId9"/>
    <p:sldLayoutId id="2147483652" r:id="rId10"/>
    <p:sldLayoutId id="2147483653" r:id="rId11"/>
    <p:sldLayoutId id="2147483670" r:id="rId12"/>
    <p:sldLayoutId id="2147483675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66" r:id="rId19"/>
    <p:sldLayoutId id="2147483659" r:id="rId20"/>
    <p:sldLayoutId id="2147483660" r:id="rId21"/>
    <p:sldLayoutId id="2147483661" r:id="rId22"/>
    <p:sldLayoutId id="2147483671" r:id="rId23"/>
    <p:sldLayoutId id="2147483672" r:id="rId24"/>
    <p:sldLayoutId id="2147483681" r:id="rId25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kern="1200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anguages_of_Isra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38C63A-148F-43FB-81E3-80A18E7D3A7F}"/>
              </a:ext>
            </a:extLst>
          </p:cNvPr>
          <p:cNvSpPr txBox="1">
            <a:spLocks/>
          </p:cNvSpPr>
          <p:nvPr/>
        </p:nvSpPr>
        <p:spPr>
          <a:xfrm>
            <a:off x="3203449" y="2759870"/>
            <a:ext cx="4174472" cy="297656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endParaRPr lang="en-US" sz="1800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DC97C9-0963-43A4-81BD-7E2840B5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03" y="1819107"/>
            <a:ext cx="8186993" cy="3219786"/>
          </a:xfrm>
        </p:spPr>
        <p:txBody>
          <a:bodyPr>
            <a:norm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PJ Our Way Games Together</a:t>
            </a:r>
            <a:br>
              <a:rPr lang="en-US" sz="3600" b="1" dirty="0">
                <a:cs typeface="Arial" panose="020B0604020202020204" pitchFamily="34" charset="0"/>
              </a:rPr>
            </a:br>
            <a:br>
              <a:rPr lang="en-US" sz="3200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TRIVIA!</a:t>
            </a:r>
            <a:br>
              <a:rPr lang="en-US" sz="3200" b="1" dirty="0">
                <a:cs typeface="Arial" panose="020B0604020202020204" pitchFamily="34" charset="0"/>
              </a:rPr>
            </a:br>
            <a:br>
              <a:rPr lang="en-US" sz="3200" dirty="0"/>
            </a:b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318A0D3B-A421-40EC-A62F-0544C791A653}"/>
              </a:ext>
            </a:extLst>
          </p:cNvPr>
          <p:cNvSpPr/>
          <p:nvPr/>
        </p:nvSpPr>
        <p:spPr>
          <a:xfrm>
            <a:off x="8074149" y="403860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332DA0F-197B-4790-87B2-BC064245B263}"/>
              </a:ext>
            </a:extLst>
          </p:cNvPr>
          <p:cNvSpPr/>
          <p:nvPr/>
        </p:nvSpPr>
        <p:spPr>
          <a:xfrm>
            <a:off x="4174895" y="403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0E696AAD-9239-4285-84FE-531EA3E2235D}"/>
              </a:ext>
            </a:extLst>
          </p:cNvPr>
          <p:cNvSpPr/>
          <p:nvPr/>
        </p:nvSpPr>
        <p:spPr>
          <a:xfrm>
            <a:off x="5106388" y="4038600"/>
            <a:ext cx="914400" cy="9144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885BCF4-B859-406D-8EE7-94248962DC09}"/>
              </a:ext>
            </a:extLst>
          </p:cNvPr>
          <p:cNvSpPr/>
          <p:nvPr/>
        </p:nvSpPr>
        <p:spPr>
          <a:xfrm>
            <a:off x="6095999" y="4038600"/>
            <a:ext cx="914400" cy="914400"/>
          </a:xfrm>
          <a:prstGeom prst="star5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6E5CDC8D-FE43-4641-B035-BCA0BA28A621}"/>
              </a:ext>
            </a:extLst>
          </p:cNvPr>
          <p:cNvSpPr/>
          <p:nvPr/>
        </p:nvSpPr>
        <p:spPr>
          <a:xfrm>
            <a:off x="7044586" y="404146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4CD48298-C5D2-4300-987D-5ABCD886E738}"/>
              </a:ext>
            </a:extLst>
          </p:cNvPr>
          <p:cNvSpPr/>
          <p:nvPr/>
        </p:nvSpPr>
        <p:spPr>
          <a:xfrm>
            <a:off x="3223581" y="403860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4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36EF-001E-4615-9F0E-31876229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how to play!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593B-8AA8-45C9-A372-A3C3C9B20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5880" y="1762438"/>
            <a:ext cx="10341300" cy="347351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Got your paper and pen ready?</a:t>
            </a:r>
          </a:p>
          <a:p>
            <a:r>
              <a:rPr lang="en-US" b="1" dirty="0"/>
              <a:t>You’ll have 2 minutes for each question</a:t>
            </a:r>
          </a:p>
          <a:p>
            <a:r>
              <a:rPr lang="en-US" b="1" dirty="0"/>
              <a:t>Don’t know an answer?  No prob!  Take a wild guess!</a:t>
            </a:r>
          </a:p>
          <a:p>
            <a:r>
              <a:rPr lang="en-US" b="1" dirty="0"/>
              <a:t>Facilitator, for each slide, click on the timer to activate it. It will slowly fill up and will say “end” after 2 minutes </a:t>
            </a:r>
            <a:br>
              <a:rPr lang="en-US" b="1" dirty="0"/>
            </a:br>
            <a:r>
              <a:rPr lang="en-US" b="1" i="1" dirty="0"/>
              <a:t>(Or use your own timer.)</a:t>
            </a:r>
          </a:p>
          <a:p>
            <a:r>
              <a:rPr lang="en-US" b="1" dirty="0"/>
              <a:t>Share answers at the end of the game</a:t>
            </a:r>
            <a:br>
              <a:rPr lang="en-US" b="1" dirty="0"/>
            </a:br>
            <a:endParaRPr lang="en-US" b="1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29133B8-ED0B-4151-A278-2EE7874CBD56}"/>
              </a:ext>
            </a:extLst>
          </p:cNvPr>
          <p:cNvSpPr txBox="1">
            <a:spLocks/>
          </p:cNvSpPr>
          <p:nvPr/>
        </p:nvSpPr>
        <p:spPr>
          <a:xfrm>
            <a:off x="1575880" y="4986311"/>
            <a:ext cx="3186620" cy="90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400" kern="1200" spc="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324583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9A9E83-3765-4C46-8BD9-7AAED2C6B275}"/>
              </a:ext>
            </a:extLst>
          </p:cNvPr>
          <p:cNvSpPr/>
          <p:nvPr/>
        </p:nvSpPr>
        <p:spPr>
          <a:xfrm rot="21388585">
            <a:off x="1401203" y="1903357"/>
            <a:ext cx="5669285" cy="4270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36EF-001E-4615-9F0E-31876229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3923" y="490332"/>
            <a:ext cx="15059845" cy="1006475"/>
          </a:xfrm>
        </p:spPr>
        <p:txBody>
          <a:bodyPr>
            <a:normAutofit/>
          </a:bodyPr>
          <a:lstStyle/>
          <a:p>
            <a:r>
              <a:rPr lang="en-US" sz="3600" dirty="0"/>
              <a:t>1. Name one country that Israel touches.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6C7C4A0-B83A-4BE0-B137-752E8896FE78}"/>
              </a:ext>
            </a:extLst>
          </p:cNvPr>
          <p:cNvSpPr/>
          <p:nvPr/>
        </p:nvSpPr>
        <p:spPr>
          <a:xfrm>
            <a:off x="8576408" y="408449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936C477-37E6-4654-A62E-445E03990FE3}"/>
              </a:ext>
            </a:extLst>
          </p:cNvPr>
          <p:cNvSpPr/>
          <p:nvPr/>
        </p:nvSpPr>
        <p:spPr>
          <a:xfrm flipV="1">
            <a:off x="8576408" y="2462744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Pentagon 7">
            <a:extLst>
              <a:ext uri="{FF2B5EF4-FFF2-40B4-BE49-F238E27FC236}">
                <a16:creationId xmlns:a16="http://schemas.microsoft.com/office/drawing/2014/main" id="{9208D2D1-235C-4F38-9D36-1951041B24F3}"/>
              </a:ext>
            </a:extLst>
          </p:cNvPr>
          <p:cNvSpPr/>
          <p:nvPr/>
        </p:nvSpPr>
        <p:spPr>
          <a:xfrm rot="16200000">
            <a:off x="8900444" y="4822579"/>
            <a:ext cx="1584176" cy="108012"/>
          </a:xfrm>
          <a:prstGeom prst="homePlate">
            <a:avLst/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lowchart: Collate 7">
            <a:extLst>
              <a:ext uri="{FF2B5EF4-FFF2-40B4-BE49-F238E27FC236}">
                <a16:creationId xmlns:a16="http://schemas.microsoft.com/office/drawing/2014/main" id="{A84FD789-C0CE-4B8F-AE9F-0E577242E2A6}"/>
              </a:ext>
            </a:extLst>
          </p:cNvPr>
          <p:cNvSpPr/>
          <p:nvPr/>
        </p:nvSpPr>
        <p:spPr>
          <a:xfrm>
            <a:off x="8576408" y="2435581"/>
            <a:ext cx="2340260" cy="3204356"/>
          </a:xfrm>
          <a:prstGeom prst="flowChartCollate">
            <a:avLst/>
          </a:prstGeom>
          <a:noFill/>
          <a:ln w="571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155A7-00DA-4B15-8A97-A2C3B7A814BC}"/>
              </a:ext>
            </a:extLst>
          </p:cNvPr>
          <p:cNvSpPr txBox="1"/>
          <p:nvPr/>
        </p:nvSpPr>
        <p:spPr>
          <a:xfrm>
            <a:off x="9100062" y="268034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>
                <a:solidFill>
                  <a:prstClr val="black"/>
                </a:solidFill>
                <a:latin typeface="Trebuchet MS" panose="020B0603020202020204"/>
              </a:rPr>
              <a:t>2 minutes</a:t>
            </a:r>
            <a:endParaRPr lang="en-GB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5CE069C-1163-4BBB-BF29-9725B49C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532" y="4840581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GB" sz="4800" dirty="0">
                <a:solidFill>
                  <a:prstClr val="black"/>
                </a:solidFill>
                <a:latin typeface="Trebuchet MS" panose="020B0603020202020204"/>
              </a:rPr>
              <a:t>End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681B85-BEB1-4DE1-AB42-621F3338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68550">
            <a:off x="1549324" y="2023115"/>
            <a:ext cx="5824561" cy="43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E876839-C700-430E-A259-F77F14B109ED}"/>
              </a:ext>
            </a:extLst>
          </p:cNvPr>
          <p:cNvSpPr/>
          <p:nvPr/>
        </p:nvSpPr>
        <p:spPr>
          <a:xfrm rot="246910">
            <a:off x="1727062" y="2298252"/>
            <a:ext cx="5806340" cy="3649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36EF-001E-4615-9F0E-31876229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40" y="513713"/>
            <a:ext cx="10184860" cy="1006475"/>
          </a:xfrm>
        </p:spPr>
        <p:txBody>
          <a:bodyPr>
            <a:noAutofit/>
          </a:bodyPr>
          <a:lstStyle/>
          <a:p>
            <a:r>
              <a:rPr lang="en-US" sz="3200" dirty="0"/>
              <a:t>2. Which Jewish singer won a Nobel Prize?</a:t>
            </a:r>
          </a:p>
        </p:txBody>
      </p:sp>
      <p:pic>
        <p:nvPicPr>
          <p:cNvPr id="11" name="Picture 10" descr="Top view of different musical instruments">
            <a:extLst>
              <a:ext uri="{FF2B5EF4-FFF2-40B4-BE49-F238E27FC236}">
                <a16:creationId xmlns:a16="http://schemas.microsoft.com/office/drawing/2014/main" id="{CD681B85-BEB1-4DE1-AB42-621F3338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6356">
            <a:off x="1806634" y="2424287"/>
            <a:ext cx="5824561" cy="3875741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87721C7-642C-49A0-9FE8-73EA18C0C6FB}"/>
              </a:ext>
            </a:extLst>
          </p:cNvPr>
          <p:cNvSpPr/>
          <p:nvPr/>
        </p:nvSpPr>
        <p:spPr>
          <a:xfrm>
            <a:off x="8576408" y="408449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58679E5-DE32-46C7-9BBC-C7D3B5C85936}"/>
              </a:ext>
            </a:extLst>
          </p:cNvPr>
          <p:cNvSpPr/>
          <p:nvPr/>
        </p:nvSpPr>
        <p:spPr>
          <a:xfrm flipV="1">
            <a:off x="8576408" y="2462744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Pentagon 7">
            <a:extLst>
              <a:ext uri="{FF2B5EF4-FFF2-40B4-BE49-F238E27FC236}">
                <a16:creationId xmlns:a16="http://schemas.microsoft.com/office/drawing/2014/main" id="{A981AF25-8788-4975-B00B-543D5C501A6B}"/>
              </a:ext>
            </a:extLst>
          </p:cNvPr>
          <p:cNvSpPr/>
          <p:nvPr/>
        </p:nvSpPr>
        <p:spPr>
          <a:xfrm rot="16200000">
            <a:off x="8900444" y="4822579"/>
            <a:ext cx="1584176" cy="108012"/>
          </a:xfrm>
          <a:prstGeom prst="homePlate">
            <a:avLst/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Flowchart: Collate 16">
            <a:extLst>
              <a:ext uri="{FF2B5EF4-FFF2-40B4-BE49-F238E27FC236}">
                <a16:creationId xmlns:a16="http://schemas.microsoft.com/office/drawing/2014/main" id="{4E76549F-BCD8-42E4-96E5-B5F42DFD9323}"/>
              </a:ext>
            </a:extLst>
          </p:cNvPr>
          <p:cNvSpPr/>
          <p:nvPr/>
        </p:nvSpPr>
        <p:spPr>
          <a:xfrm>
            <a:off x="8576408" y="2435581"/>
            <a:ext cx="2340260" cy="3204356"/>
          </a:xfrm>
          <a:prstGeom prst="flowChartCollate">
            <a:avLst/>
          </a:prstGeom>
          <a:noFill/>
          <a:ln w="571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6EE286-18F9-4295-AB85-C187A14B1E1B}"/>
              </a:ext>
            </a:extLst>
          </p:cNvPr>
          <p:cNvSpPr txBox="1"/>
          <p:nvPr/>
        </p:nvSpPr>
        <p:spPr>
          <a:xfrm>
            <a:off x="9100062" y="268034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>
                <a:solidFill>
                  <a:prstClr val="black"/>
                </a:solidFill>
                <a:latin typeface="Trebuchet MS" panose="020B0603020202020204"/>
              </a:rPr>
              <a:t>2 minutes</a:t>
            </a:r>
            <a:endParaRPr lang="en-GB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72DCCE1A-5CFA-4A31-9E93-76331DF6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532" y="4840581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GB" sz="4800" dirty="0">
                <a:solidFill>
                  <a:prstClr val="black"/>
                </a:solidFill>
                <a:latin typeface="Trebuchet MS" panose="020B0603020202020204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050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EA1669E-D60F-4E3D-8F2A-E105485A61C3}"/>
              </a:ext>
            </a:extLst>
          </p:cNvPr>
          <p:cNvSpPr/>
          <p:nvPr/>
        </p:nvSpPr>
        <p:spPr>
          <a:xfrm rot="21355162">
            <a:off x="1926917" y="2048028"/>
            <a:ext cx="5119064" cy="3656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36EF-001E-4615-9F0E-31876229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570" y="503913"/>
            <a:ext cx="10184860" cy="1006475"/>
          </a:xfrm>
        </p:spPr>
        <p:txBody>
          <a:bodyPr>
            <a:noAutofit/>
          </a:bodyPr>
          <a:lstStyle/>
          <a:p>
            <a:r>
              <a:rPr lang="en-US" sz="3200" dirty="0"/>
              <a:t>3. Name two languages that they speak in Israel.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681B85-BEB1-4DE1-AB42-621F33381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42880">
            <a:off x="2082765" y="2146626"/>
            <a:ext cx="5167654" cy="3875741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0B9D85A1-B859-4889-BC49-A7BE3D1742AF}"/>
              </a:ext>
            </a:extLst>
          </p:cNvPr>
          <p:cNvSpPr/>
          <p:nvPr/>
        </p:nvSpPr>
        <p:spPr>
          <a:xfrm>
            <a:off x="8576408" y="408449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E84A73F-65B0-4A5B-9281-E20B6AAD315E}"/>
              </a:ext>
            </a:extLst>
          </p:cNvPr>
          <p:cNvSpPr/>
          <p:nvPr/>
        </p:nvSpPr>
        <p:spPr>
          <a:xfrm flipV="1">
            <a:off x="8576408" y="2462744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Pentagon 7">
            <a:extLst>
              <a:ext uri="{FF2B5EF4-FFF2-40B4-BE49-F238E27FC236}">
                <a16:creationId xmlns:a16="http://schemas.microsoft.com/office/drawing/2014/main" id="{57E8C3FC-6FEA-420F-8E50-8EEA4E3C0164}"/>
              </a:ext>
            </a:extLst>
          </p:cNvPr>
          <p:cNvSpPr/>
          <p:nvPr/>
        </p:nvSpPr>
        <p:spPr>
          <a:xfrm rot="16200000">
            <a:off x="8900444" y="4822579"/>
            <a:ext cx="1584176" cy="108012"/>
          </a:xfrm>
          <a:prstGeom prst="homePlate">
            <a:avLst/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Flowchart: Collate 16">
            <a:extLst>
              <a:ext uri="{FF2B5EF4-FFF2-40B4-BE49-F238E27FC236}">
                <a16:creationId xmlns:a16="http://schemas.microsoft.com/office/drawing/2014/main" id="{6FC26AF5-6607-47F5-A92C-6FA32550B416}"/>
              </a:ext>
            </a:extLst>
          </p:cNvPr>
          <p:cNvSpPr/>
          <p:nvPr/>
        </p:nvSpPr>
        <p:spPr>
          <a:xfrm>
            <a:off x="8576408" y="2435581"/>
            <a:ext cx="2340260" cy="3204356"/>
          </a:xfrm>
          <a:prstGeom prst="flowChartCollate">
            <a:avLst/>
          </a:prstGeom>
          <a:noFill/>
          <a:ln w="571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D6C715-43D0-440A-BCF7-D9D903FA9573}"/>
              </a:ext>
            </a:extLst>
          </p:cNvPr>
          <p:cNvSpPr txBox="1"/>
          <p:nvPr/>
        </p:nvSpPr>
        <p:spPr>
          <a:xfrm>
            <a:off x="9100062" y="268034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>
                <a:solidFill>
                  <a:prstClr val="black"/>
                </a:solidFill>
                <a:latin typeface="Trebuchet MS" panose="020B0603020202020204"/>
              </a:rPr>
              <a:t>2 minutes</a:t>
            </a:r>
            <a:endParaRPr lang="en-GB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1078BE57-49BB-4B95-8A4D-BA4EABC9F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532" y="4840581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GB" sz="4800" dirty="0">
                <a:solidFill>
                  <a:prstClr val="black"/>
                </a:solidFill>
                <a:latin typeface="Trebuchet MS" panose="020B0603020202020204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501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674CD16-1405-462D-BDD5-C14ECB8A3308}"/>
              </a:ext>
            </a:extLst>
          </p:cNvPr>
          <p:cNvSpPr/>
          <p:nvPr/>
        </p:nvSpPr>
        <p:spPr>
          <a:xfrm rot="384352">
            <a:off x="2083741" y="2126026"/>
            <a:ext cx="5119064" cy="3656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36EF-001E-4615-9F0E-31876229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6" y="522439"/>
            <a:ext cx="12061887" cy="1006475"/>
          </a:xfrm>
        </p:spPr>
        <p:txBody>
          <a:bodyPr>
            <a:noAutofit/>
          </a:bodyPr>
          <a:lstStyle/>
          <a:p>
            <a:r>
              <a:rPr lang="en-US" sz="3200" dirty="0"/>
              <a:t>4. What title goes with this PJ Our Way book?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F3A57C-D828-4444-917A-5D6745BF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9639">
            <a:off x="2187111" y="2249184"/>
            <a:ext cx="5135467" cy="4139670"/>
          </a:xfrm>
          <a:prstGeom prst="rect">
            <a:avLst/>
          </a:pr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8E6D28F-E996-4103-894B-83A26F54B0A0}"/>
              </a:ext>
            </a:extLst>
          </p:cNvPr>
          <p:cNvSpPr/>
          <p:nvPr/>
        </p:nvSpPr>
        <p:spPr>
          <a:xfrm>
            <a:off x="8576408" y="408449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8B26CF4-5A84-4539-A7DB-4AB0D142A49F}"/>
              </a:ext>
            </a:extLst>
          </p:cNvPr>
          <p:cNvSpPr/>
          <p:nvPr/>
        </p:nvSpPr>
        <p:spPr>
          <a:xfrm flipV="1">
            <a:off x="8576408" y="2462744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Pentagon 7">
            <a:extLst>
              <a:ext uri="{FF2B5EF4-FFF2-40B4-BE49-F238E27FC236}">
                <a16:creationId xmlns:a16="http://schemas.microsoft.com/office/drawing/2014/main" id="{2311AAF8-3B7E-4D4A-8226-7B04DCD2CF2E}"/>
              </a:ext>
            </a:extLst>
          </p:cNvPr>
          <p:cNvSpPr/>
          <p:nvPr/>
        </p:nvSpPr>
        <p:spPr>
          <a:xfrm rot="16200000">
            <a:off x="8900444" y="4822579"/>
            <a:ext cx="1584176" cy="108012"/>
          </a:xfrm>
          <a:prstGeom prst="homePlate">
            <a:avLst/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Flowchart: Collate 16">
            <a:extLst>
              <a:ext uri="{FF2B5EF4-FFF2-40B4-BE49-F238E27FC236}">
                <a16:creationId xmlns:a16="http://schemas.microsoft.com/office/drawing/2014/main" id="{C68FF858-B459-4CD0-87C9-29E842D848DD}"/>
              </a:ext>
            </a:extLst>
          </p:cNvPr>
          <p:cNvSpPr/>
          <p:nvPr/>
        </p:nvSpPr>
        <p:spPr>
          <a:xfrm>
            <a:off x="8576408" y="2435581"/>
            <a:ext cx="2340260" cy="3204356"/>
          </a:xfrm>
          <a:prstGeom prst="flowChartCollate">
            <a:avLst/>
          </a:prstGeom>
          <a:noFill/>
          <a:ln w="571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64ACD7-D5C5-455F-98CB-116F19A3E863}"/>
              </a:ext>
            </a:extLst>
          </p:cNvPr>
          <p:cNvSpPr txBox="1"/>
          <p:nvPr/>
        </p:nvSpPr>
        <p:spPr>
          <a:xfrm>
            <a:off x="9100062" y="268034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>
                <a:solidFill>
                  <a:prstClr val="black"/>
                </a:solidFill>
                <a:latin typeface="Trebuchet MS" panose="020B0603020202020204"/>
              </a:rPr>
              <a:t>2 minutes</a:t>
            </a:r>
            <a:endParaRPr lang="en-GB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D15644F3-BCC2-42AE-9E45-A188EC13F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532" y="4840581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GB" sz="4800" dirty="0">
                <a:solidFill>
                  <a:prstClr val="black"/>
                </a:solidFill>
                <a:latin typeface="Trebuchet MS" panose="020B0603020202020204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2079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FEF554D-280B-404C-A7F8-A6CD9F3D5F66}"/>
              </a:ext>
            </a:extLst>
          </p:cNvPr>
          <p:cNvSpPr/>
          <p:nvPr/>
        </p:nvSpPr>
        <p:spPr>
          <a:xfrm rot="21018458">
            <a:off x="1912728" y="2491827"/>
            <a:ext cx="4560245" cy="29746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36EF-001E-4615-9F0E-31876229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40" y="535974"/>
            <a:ext cx="10184860" cy="1006475"/>
          </a:xfrm>
        </p:spPr>
        <p:txBody>
          <a:bodyPr>
            <a:noAutofit/>
          </a:bodyPr>
          <a:lstStyle/>
          <a:p>
            <a:r>
              <a:rPr lang="en-US" sz="3200" dirty="0"/>
              <a:t>5. Which Jewish holiday do we eat cheesecake?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E7C7EA1-DF87-4F5C-80F2-A88DCF28B8D0}"/>
              </a:ext>
            </a:extLst>
          </p:cNvPr>
          <p:cNvSpPr/>
          <p:nvPr/>
        </p:nvSpPr>
        <p:spPr>
          <a:xfrm>
            <a:off x="8576408" y="408449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2D82094-A489-4D3C-9B38-AF932BA32C0F}"/>
              </a:ext>
            </a:extLst>
          </p:cNvPr>
          <p:cNvSpPr/>
          <p:nvPr/>
        </p:nvSpPr>
        <p:spPr>
          <a:xfrm flipV="1">
            <a:off x="8576408" y="2462744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Pentagon 7">
            <a:extLst>
              <a:ext uri="{FF2B5EF4-FFF2-40B4-BE49-F238E27FC236}">
                <a16:creationId xmlns:a16="http://schemas.microsoft.com/office/drawing/2014/main" id="{84BBD077-069F-4CEC-B5FE-F4DC8D018F10}"/>
              </a:ext>
            </a:extLst>
          </p:cNvPr>
          <p:cNvSpPr/>
          <p:nvPr/>
        </p:nvSpPr>
        <p:spPr>
          <a:xfrm rot="16200000">
            <a:off x="8900444" y="4822579"/>
            <a:ext cx="1584176" cy="108012"/>
          </a:xfrm>
          <a:prstGeom prst="homePlate">
            <a:avLst/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Flowchart: Collate 15">
            <a:extLst>
              <a:ext uri="{FF2B5EF4-FFF2-40B4-BE49-F238E27FC236}">
                <a16:creationId xmlns:a16="http://schemas.microsoft.com/office/drawing/2014/main" id="{8EDBCFC9-9CEA-49B6-BE48-0D4DC0838739}"/>
              </a:ext>
            </a:extLst>
          </p:cNvPr>
          <p:cNvSpPr/>
          <p:nvPr/>
        </p:nvSpPr>
        <p:spPr>
          <a:xfrm>
            <a:off x="8576408" y="2435581"/>
            <a:ext cx="2340260" cy="3204356"/>
          </a:xfrm>
          <a:prstGeom prst="flowChartCollate">
            <a:avLst/>
          </a:prstGeom>
          <a:noFill/>
          <a:ln w="571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BD0B6-8E9E-4707-B31C-E8845A062CDC}"/>
              </a:ext>
            </a:extLst>
          </p:cNvPr>
          <p:cNvSpPr txBox="1"/>
          <p:nvPr/>
        </p:nvSpPr>
        <p:spPr>
          <a:xfrm>
            <a:off x="9100062" y="268034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>
                <a:solidFill>
                  <a:prstClr val="black"/>
                </a:solidFill>
                <a:latin typeface="Trebuchet MS" panose="020B0603020202020204"/>
              </a:rPr>
              <a:t>2 minutes</a:t>
            </a:r>
            <a:endParaRPr lang="en-GB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726AE33A-57AD-4116-BC8B-29D5A8C8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532" y="4840581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GB" sz="4800" dirty="0">
                <a:solidFill>
                  <a:prstClr val="black"/>
                </a:solidFill>
                <a:latin typeface="Trebuchet MS" panose="020B0603020202020204"/>
              </a:rPr>
              <a:t>End</a:t>
            </a:r>
          </a:p>
        </p:txBody>
      </p:sp>
      <p:pic>
        <p:nvPicPr>
          <p:cNvPr id="20" name="Picture 19" descr="A picture containing plate, food, table, fruit&#10;&#10;Description automatically generated">
            <a:extLst>
              <a:ext uri="{FF2B5EF4-FFF2-40B4-BE49-F238E27FC236}">
                <a16:creationId xmlns:a16="http://schemas.microsoft.com/office/drawing/2014/main" id="{3B375434-6B76-4336-978A-149DBA7D1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434">
            <a:off x="2069500" y="2546607"/>
            <a:ext cx="4613671" cy="307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DA1DFD-0D0F-4350-AC3F-8B2C617541D8}"/>
              </a:ext>
            </a:extLst>
          </p:cNvPr>
          <p:cNvSpPr/>
          <p:nvPr/>
        </p:nvSpPr>
        <p:spPr>
          <a:xfrm rot="273843">
            <a:off x="888784" y="2773750"/>
            <a:ext cx="6923639" cy="3244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36EF-001E-4615-9F0E-31876229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771" y="396210"/>
            <a:ext cx="8692458" cy="1006475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6. Bonus! Write down as many </a:t>
            </a:r>
            <a:br>
              <a:rPr lang="en-US" sz="3200" dirty="0"/>
            </a:br>
            <a:r>
              <a:rPr lang="en-US" sz="3200" dirty="0"/>
              <a:t>PJ Our Way books as you can in 2 minutes!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C877F4-2CA8-4E06-B666-4BCC084C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601">
            <a:off x="1075014" y="2910169"/>
            <a:ext cx="6588474" cy="2944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FF576-5821-426F-9845-16F5668B9322}"/>
              </a:ext>
            </a:extLst>
          </p:cNvPr>
          <p:cNvSpPr txBox="1"/>
          <p:nvPr/>
        </p:nvSpPr>
        <p:spPr>
          <a:xfrm>
            <a:off x="4012441" y="1646488"/>
            <a:ext cx="44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+mj-lt"/>
              </a:rPr>
              <a:t> (1 point for every book you name!)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FDDFC8F-8BC9-4C83-84BF-FA93E08CB28E}"/>
              </a:ext>
            </a:extLst>
          </p:cNvPr>
          <p:cNvSpPr/>
          <p:nvPr/>
        </p:nvSpPr>
        <p:spPr>
          <a:xfrm>
            <a:off x="8576408" y="4084497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16024D9-A026-4ABD-AF76-9DBE5618ACF5}"/>
              </a:ext>
            </a:extLst>
          </p:cNvPr>
          <p:cNvSpPr/>
          <p:nvPr/>
        </p:nvSpPr>
        <p:spPr>
          <a:xfrm flipV="1">
            <a:off x="8576408" y="2462744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7" name="Pentagon 7">
            <a:extLst>
              <a:ext uri="{FF2B5EF4-FFF2-40B4-BE49-F238E27FC236}">
                <a16:creationId xmlns:a16="http://schemas.microsoft.com/office/drawing/2014/main" id="{B6CFEC79-3953-48D3-8DEA-E83CBE771A2C}"/>
              </a:ext>
            </a:extLst>
          </p:cNvPr>
          <p:cNvSpPr/>
          <p:nvPr/>
        </p:nvSpPr>
        <p:spPr>
          <a:xfrm rot="16200000">
            <a:off x="8900444" y="4822579"/>
            <a:ext cx="1584176" cy="108012"/>
          </a:xfrm>
          <a:prstGeom prst="homePlate">
            <a:avLst/>
          </a:prstGeom>
          <a:solidFill>
            <a:srgbClr val="993300"/>
          </a:solidFill>
          <a:ln w="19050" cap="rnd" cmpd="sng" algn="ctr">
            <a:solidFill>
              <a:srgbClr val="9933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Flowchart: Collate 17">
            <a:extLst>
              <a:ext uri="{FF2B5EF4-FFF2-40B4-BE49-F238E27FC236}">
                <a16:creationId xmlns:a16="http://schemas.microsoft.com/office/drawing/2014/main" id="{4BF850D2-C93C-4C19-BD85-5620150C6239}"/>
              </a:ext>
            </a:extLst>
          </p:cNvPr>
          <p:cNvSpPr/>
          <p:nvPr/>
        </p:nvSpPr>
        <p:spPr>
          <a:xfrm>
            <a:off x="8576408" y="2435581"/>
            <a:ext cx="2340260" cy="3204356"/>
          </a:xfrm>
          <a:prstGeom prst="flowChartCollate">
            <a:avLst/>
          </a:prstGeom>
          <a:noFill/>
          <a:ln w="57150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F70F82-B3C7-498A-BAAD-B29A3D3DD9B4}"/>
              </a:ext>
            </a:extLst>
          </p:cNvPr>
          <p:cNvSpPr txBox="1"/>
          <p:nvPr/>
        </p:nvSpPr>
        <p:spPr>
          <a:xfrm>
            <a:off x="9100062" y="268034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GB">
                <a:solidFill>
                  <a:prstClr val="black"/>
                </a:solidFill>
                <a:latin typeface="Trebuchet MS" panose="020B0603020202020204"/>
              </a:rPr>
              <a:t>2 minutes</a:t>
            </a:r>
            <a:endParaRPr lang="en-GB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C16D2A3B-4566-4D24-93D0-8A976A88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532" y="4840581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GB" sz="4800" dirty="0">
                <a:solidFill>
                  <a:prstClr val="black"/>
                </a:solidFill>
                <a:latin typeface="Trebuchet MS" panose="020B0603020202020204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2444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36EF-001E-4615-9F0E-31876229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698" y="228648"/>
            <a:ext cx="8550783" cy="1325563"/>
          </a:xfrm>
        </p:spPr>
        <p:txBody>
          <a:bodyPr/>
          <a:lstStyle/>
          <a:p>
            <a:r>
              <a:rPr lang="en-US" dirty="0"/>
              <a:t>How did you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D593B-8AA8-45C9-A372-A3C3C9B20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6698" y="1334646"/>
            <a:ext cx="10341300" cy="5021752"/>
          </a:xfrm>
        </p:spPr>
        <p:txBody>
          <a:bodyPr>
            <a:normAutofit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Name one country that Israel touches.</a:t>
            </a:r>
            <a:b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Answer: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Egypt, Jordan, Syria, Lebanon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Which Jewish singer won </a:t>
            </a:r>
            <a:r>
              <a:rPr lang="en-US" sz="2000" b="1" dirty="0">
                <a:ea typeface="Calibri" panose="020F0502020204030204" pitchFamily="34" charset="0"/>
                <a:cs typeface="NeueHaasGroteskDisp Pro Lt"/>
              </a:rPr>
              <a:t>a </a:t>
            </a: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Nobel Prize?</a:t>
            </a:r>
            <a:b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Answer: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Bob Dylan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Name two languages they speak in Israel</a:t>
            </a:r>
            <a:b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Answer: 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Hebrew, Arabic are official.  </a:t>
            </a:r>
            <a:b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Russian, English, and lot of other languages are also spoken, see: </a:t>
            </a:r>
            <a:r>
              <a:rPr lang="en-US" sz="20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https://en.wikipedia.org/wiki/Languages_of_Israel</a:t>
            </a:r>
            <a:endParaRPr lang="en-US" sz="2000" u="sng" dirty="0">
              <a:solidFill>
                <a:srgbClr val="0000F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Which PJ Our Way book is this? </a:t>
            </a:r>
            <a:b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Answer: </a:t>
            </a:r>
            <a:r>
              <a:rPr lang="en-US" sz="2000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How to Survive Middle School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On which holiday do we eat cheesecake?</a:t>
            </a:r>
            <a:b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Answer: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NeueHaasGroteskDisp Pro Lt"/>
              </a:rPr>
              <a:t>Shavuot!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681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J Library Brand Colors">
      <a:dk1>
        <a:srgbClr val="000000"/>
      </a:dk1>
      <a:lt1>
        <a:sysClr val="window" lastClr="FFFFFF"/>
      </a:lt1>
      <a:dk2>
        <a:srgbClr val="007DC3"/>
      </a:dk2>
      <a:lt2>
        <a:srgbClr val="FFFFFF"/>
      </a:lt2>
      <a:accent1>
        <a:srgbClr val="00C7B1"/>
      </a:accent1>
      <a:accent2>
        <a:srgbClr val="F0B323"/>
      </a:accent2>
      <a:accent3>
        <a:srgbClr val="E03C31"/>
      </a:accent3>
      <a:accent4>
        <a:srgbClr val="702082"/>
      </a:accent4>
      <a:accent5>
        <a:srgbClr val="78BE20"/>
      </a:accent5>
      <a:accent6>
        <a:srgbClr val="002D72"/>
      </a:accent6>
      <a:hlink>
        <a:srgbClr val="00C7B1"/>
      </a:hlink>
      <a:folHlink>
        <a:srgbClr val="702082"/>
      </a:folHlink>
    </a:clrScheme>
    <a:fontScheme name="PJL Custom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- NEW" id="{FBC9CC70-CAE7-44E9-86B8-D2598E74C7E1}" vid="{E7920359-F900-46ED-AB4C-3BCA21E89D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312</Words>
  <Application>Microsoft Office PowerPoint</Application>
  <PresentationFormat>Widescreen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Rockwell</vt:lpstr>
      <vt:lpstr>Trebuchet MS</vt:lpstr>
      <vt:lpstr>Office Theme</vt:lpstr>
      <vt:lpstr>PJ Our Way Games Together  TRIVIA!  </vt:lpstr>
      <vt:lpstr>Here’s how to play!</vt:lpstr>
      <vt:lpstr>1. Name one country that Israel touches.</vt:lpstr>
      <vt:lpstr>2. Which Jewish singer won a Nobel Prize?</vt:lpstr>
      <vt:lpstr>3. Name two languages that they speak in Israel.</vt:lpstr>
      <vt:lpstr>4. What title goes with this PJ Our Way book?</vt:lpstr>
      <vt:lpstr>5. Which Jewish holiday do we eat cheesecake?</vt:lpstr>
      <vt:lpstr>6. Bonus! Write down as many  PJ Our Way books as you can in 2 minutes!</vt:lpstr>
      <vt:lpstr>How did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PJOW Strategy and Engagement  PJ Our Way Veterans  October 2020</dc:title>
  <dc:creator>Saskia Swenson Moss</dc:creator>
  <cp:lastModifiedBy>Saskia Swenson Moss</cp:lastModifiedBy>
  <cp:revision>32</cp:revision>
  <cp:lastPrinted>2020-10-15T12:56:07Z</cp:lastPrinted>
  <dcterms:created xsi:type="dcterms:W3CDTF">2020-10-15T09:35:59Z</dcterms:created>
  <dcterms:modified xsi:type="dcterms:W3CDTF">2021-02-10T20:38:36Z</dcterms:modified>
</cp:coreProperties>
</file>